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4" r:id="rId3"/>
    <p:sldId id="267" r:id="rId4"/>
    <p:sldId id="274" r:id="rId5"/>
    <p:sldId id="275" r:id="rId6"/>
    <p:sldId id="276" r:id="rId7"/>
    <p:sldId id="277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7E19"/>
    <a:srgbClr val="000041"/>
    <a:srgbClr val="505F6C"/>
    <a:srgbClr val="003366"/>
    <a:srgbClr val="ABA266"/>
    <a:srgbClr val="B4AB81"/>
    <a:srgbClr val="ACA371"/>
    <a:srgbClr val="ADC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422" y="-72"/>
      </p:cViewPr>
      <p:guideLst>
        <p:guide orient="horz" pos="2160"/>
        <p:guide orient="horz" pos="288"/>
        <p:guide orient="horz" pos="3456"/>
        <p:guide orient="horz" pos="4176"/>
        <p:guide pos="2880"/>
        <p:guide pos="288"/>
        <p:guide pos="5616"/>
        <p:guide pos="4320"/>
        <p:guide pos="1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5788F2-C81C-4D50-B165-93E962011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3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2190364F-61D1-43EA-B3F6-DCD776A26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0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www.adelaide.edu.au/cbme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30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00" y="216129"/>
            <a:ext cx="1853345" cy="6425741"/>
          </a:xfrm>
          <a:prstGeom prst="rect">
            <a:avLst/>
          </a:prstGeom>
        </p:spPr>
      </p:pic>
      <p:pic>
        <p:nvPicPr>
          <p:cNvPr id="6" name="Picture 2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3"/>
          <p:cNvSpPr>
            <a:spLocks noChangeArrowheads="1"/>
          </p:cNvSpPr>
          <p:nvPr userDrawn="1"/>
        </p:nvSpPr>
        <p:spPr bwMode="auto">
          <a:xfrm>
            <a:off x="457200" y="457200"/>
            <a:ext cx="6400800" cy="304800"/>
          </a:xfrm>
          <a:prstGeom prst="rect">
            <a:avLst/>
          </a:prstGeom>
          <a:noFill/>
          <a:ln w="4445">
            <a:solidFill>
              <a:srgbClr val="ADC4D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1400">
              <a:latin typeface="Zurich LtCn BT" charset="0"/>
            </a:endParaRPr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762000" y="520700"/>
            <a:ext cx="59436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hlinkClick r:id="rId4"/>
              </a:rPr>
              <a:t>Centre for Biomedical Engineering</a:t>
            </a:r>
            <a:endParaRPr lang="en-US" sz="2000" dirty="0" smtClean="0"/>
          </a:p>
          <a:p>
            <a:pPr>
              <a:lnSpc>
                <a:spcPts val="1500"/>
              </a:lnSpc>
              <a:defRPr/>
            </a:pPr>
            <a:endParaRPr lang="en-US" sz="1200" dirty="0" smtClean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1752600" y="6096000"/>
            <a:ext cx="449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US" sz="1200" b="1" smtClean="0">
                <a:solidFill>
                  <a:schemeClr val="accent2"/>
                </a:solidFill>
                <a:latin typeface="Arial" charset="0"/>
              </a:rPr>
              <a:t>Life Impact</a:t>
            </a:r>
            <a:r>
              <a:rPr lang="en-US" sz="1200" smtClean="0">
                <a:solidFill>
                  <a:schemeClr val="accent2"/>
                </a:solidFill>
                <a:latin typeface="Arial" charset="0"/>
              </a:rPr>
              <a:t> | The University of Adelaide</a:t>
            </a:r>
          </a:p>
        </p:txBody>
      </p:sp>
      <p:sp>
        <p:nvSpPr>
          <p:cNvPr id="11" name="Rectangle 56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457200" y="2057400"/>
            <a:ext cx="6400800" cy="838200"/>
          </a:xfrm>
        </p:spPr>
        <p:txBody>
          <a:bodyPr/>
          <a:lstStyle>
            <a:lvl1pPr algn="ctr">
              <a:lnSpc>
                <a:spcPts val="3000"/>
              </a:lnSpc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278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048000"/>
            <a:ext cx="6400800" cy="1600200"/>
          </a:xfrm>
        </p:spPr>
        <p:txBody>
          <a:bodyPr/>
          <a:lstStyle>
            <a:lvl1pPr marL="0" indent="0" algn="ctr">
              <a:lnSpc>
                <a:spcPts val="1800"/>
              </a:lnSpc>
              <a:spcBef>
                <a:spcPct val="0"/>
              </a:spcBef>
              <a:buFontTx/>
              <a:buNone/>
              <a:defRPr sz="9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6" name="Picture 15" descr="sth cross grey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348991" y="5715000"/>
            <a:ext cx="1042409" cy="71435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228600" y="6549555"/>
            <a:ext cx="3337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800" dirty="0" smtClean="0">
                <a:solidFill>
                  <a:schemeClr val="accent3"/>
                </a:solidFill>
                <a:hlinkClick r:id="rId4"/>
              </a:rPr>
              <a:t>http://www.adelaide.edu.au/cbme</a:t>
            </a:r>
            <a:r>
              <a:rPr lang="en-US" sz="1800" dirty="0" smtClean="0">
                <a:solidFill>
                  <a:schemeClr val="accent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8917950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57800" y="1066800"/>
            <a:ext cx="1600200" cy="441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4648200" cy="441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758A046-5A92-40F2-AD69-AD3D5C3C1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1806"/>
      </p:ext>
    </p:extLst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1D1695F-2B60-4D9F-8A00-2034947AE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0343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297959" cy="1362075"/>
          </a:xfr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629795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D3E8BCD-65B5-4512-8D96-D8AB09FEB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71922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3124200" cy="3505200"/>
          </a:xfr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800"/>
            </a:lvl1pPr>
            <a:lvl2pPr marL="742950" marR="0" indent="-28575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400"/>
            </a:lvl2pPr>
            <a:lvl3pPr marL="11430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000"/>
            </a:lvl3pPr>
            <a:lvl4pPr marL="16002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1800"/>
            </a:lvl4pPr>
            <a:lvl5pPr marL="20574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»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1981200"/>
            <a:ext cx="3124200" cy="3505200"/>
          </a:xfr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800"/>
            </a:lvl1pPr>
            <a:lvl2pPr marL="742950" marR="0" indent="-28575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400"/>
            </a:lvl2pPr>
            <a:lvl3pPr marL="11430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000"/>
            </a:lvl3pPr>
            <a:lvl4pPr marL="16002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1800"/>
            </a:lvl4pPr>
            <a:lvl5pPr marL="20574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»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D2633BB-18D0-4C90-9EF2-11F86FF72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53519"/>
      </p:ext>
    </p:extLst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7CE9B5F-9838-4560-B08A-69E960F7F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71865"/>
      </p:ext>
    </p:extLst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FB6611E-55A6-45B3-AD78-6E43A6085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72272"/>
      </p:ext>
    </p:extLst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4704"/>
            <a:ext cx="3517230" cy="5361459"/>
          </a:xfr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3200"/>
            </a:lvl1pPr>
            <a:lvl2pPr marL="742950" marR="0" indent="-28575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800"/>
            </a:lvl2pPr>
            <a:lvl3pPr marL="11430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 sz="2400"/>
            </a:lvl3pPr>
            <a:lvl4pPr marL="16002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 sz="2000"/>
            </a:lvl4pPr>
            <a:lvl5pPr marL="2057400" marR="0" indent="-2286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»"/>
              <a:tabLst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42900" marR="0" lvl="0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ts val="16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Fifth level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17B4911-727E-429A-B7A8-2D4BF382E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4719"/>
      </p:ext>
    </p:extLst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B80DE62-6612-4A21-A458-AA09A91A6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427"/>
      </p:ext>
    </p:extLst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64E44B6-A972-460A-B0B3-92CFE29FD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02956"/>
      </p:ext>
    </p:extLst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adelaide.edu.au/cbme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00" y="216129"/>
            <a:ext cx="1853345" cy="6425741"/>
          </a:xfrm>
          <a:prstGeom prst="rect">
            <a:avLst/>
          </a:prstGeom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66800"/>
            <a:ext cx="640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64008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1722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8C653C91-C79B-48C9-A8BB-848C2C7BA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2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457200" y="457200"/>
            <a:ext cx="6400800" cy="304800"/>
          </a:xfrm>
          <a:prstGeom prst="rect">
            <a:avLst/>
          </a:prstGeom>
          <a:noFill/>
          <a:ln w="6350">
            <a:solidFill>
              <a:srgbClr val="BDCDD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1400">
              <a:latin typeface="Zurich LtCn BT" charset="0"/>
            </a:endParaRPr>
          </a:p>
        </p:txBody>
      </p:sp>
      <p:sp>
        <p:nvSpPr>
          <p:cNvPr id="1063" name="Text Box 39"/>
          <p:cNvSpPr txBox="1">
            <a:spLocks noChangeArrowheads="1"/>
          </p:cNvSpPr>
          <p:nvPr/>
        </p:nvSpPr>
        <p:spPr bwMode="auto">
          <a:xfrm>
            <a:off x="1752600" y="6096000"/>
            <a:ext cx="449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US" sz="1200" b="1" smtClean="0">
                <a:solidFill>
                  <a:schemeClr val="accent2"/>
                </a:solidFill>
                <a:latin typeface="Arial" charset="0"/>
              </a:rPr>
              <a:t>Life Impact</a:t>
            </a:r>
            <a:r>
              <a:rPr lang="en-US" sz="1200" smtClean="0">
                <a:solidFill>
                  <a:schemeClr val="accent2"/>
                </a:solidFill>
                <a:latin typeface="Arial" charset="0"/>
              </a:rPr>
              <a:t> | The University of Adelaide</a:t>
            </a:r>
          </a:p>
        </p:txBody>
      </p:sp>
      <p:sp>
        <p:nvSpPr>
          <p:cNvPr id="1036" name="Rectangle 46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15" name="Picture 14" descr="sth cross gre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48991" y="5715000"/>
            <a:ext cx="1042409" cy="714353"/>
          </a:xfrm>
          <a:prstGeom prst="rect">
            <a:avLst/>
          </a:prstGeom>
        </p:spPr>
      </p:pic>
      <p:sp>
        <p:nvSpPr>
          <p:cNvPr id="16" name="Text Box 24"/>
          <p:cNvSpPr txBox="1">
            <a:spLocks noChangeArrowheads="1"/>
          </p:cNvSpPr>
          <p:nvPr userDrawn="1"/>
        </p:nvSpPr>
        <p:spPr bwMode="auto">
          <a:xfrm>
            <a:off x="762000" y="520700"/>
            <a:ext cx="59436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hlinkClick r:id="rId15"/>
              </a:rPr>
              <a:t>Centre for Biomedical Engineering</a:t>
            </a:r>
            <a:endParaRPr lang="en-US" sz="2000" dirty="0" smtClean="0"/>
          </a:p>
          <a:p>
            <a:pPr>
              <a:lnSpc>
                <a:spcPts val="1500"/>
              </a:lnSpc>
              <a:defRPr/>
            </a:pPr>
            <a:endParaRPr lang="en-US" sz="1200" dirty="0" smtClean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split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+mj-lt"/>
          <a:ea typeface="ＭＳ Ｐゴシック" charset="-128"/>
          <a:cs typeface="+mj-cs"/>
        </a:defRPr>
      </a:lvl1pPr>
      <a:lvl2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2pPr>
      <a:lvl3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3pPr>
      <a:lvl4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4pPr>
      <a:lvl5pPr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  <a:ea typeface="ＭＳ Ｐゴシック" charset="-128"/>
        </a:defRPr>
      </a:lvl5pPr>
      <a:lvl6pPr marL="4572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6pPr>
      <a:lvl7pPr marL="9144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7pPr>
      <a:lvl8pPr marL="13716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8pPr>
      <a:lvl9pPr marL="1828800" algn="l" rtl="0" eaLnBrk="1" fontAlgn="base" hangingPunct="1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rgbClr val="660033"/>
          </a:solidFill>
          <a:latin typeface="Georgia" charset="0"/>
        </a:defRPr>
      </a:lvl9pPr>
    </p:titleStyle>
    <p:bodyStyle>
      <a:lvl1pPr marL="342900" indent="-3429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•"/>
        <a:defRPr sz="1400">
          <a:solidFill>
            <a:srgbClr val="505F6C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–"/>
        <a:defRPr sz="1400">
          <a:solidFill>
            <a:srgbClr val="505F6C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•"/>
        <a:defRPr sz="1400">
          <a:solidFill>
            <a:srgbClr val="505F6C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–"/>
        <a:defRPr sz="1400">
          <a:solidFill>
            <a:srgbClr val="505F6C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lnSpc>
          <a:spcPts val="1600"/>
        </a:lnSpc>
        <a:spcBef>
          <a:spcPct val="50000"/>
        </a:spcBef>
        <a:spcAft>
          <a:spcPct val="0"/>
        </a:spcAft>
        <a:buClr>
          <a:srgbClr val="660033"/>
        </a:buClr>
        <a:buChar char="»"/>
        <a:defRPr sz="1400">
          <a:solidFill>
            <a:srgbClr val="505F6C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elaide.edu.au/cbm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877529"/>
            <a:ext cx="6400800" cy="641555"/>
          </a:xfrm>
        </p:spPr>
        <p:txBody>
          <a:bodyPr/>
          <a:lstStyle/>
          <a:p>
            <a:pPr eaLnBrk="1" hangingPunct="1">
              <a:lnSpc>
                <a:spcPts val="3600"/>
              </a:lnSpc>
            </a:pPr>
            <a:r>
              <a:rPr lang="en-US" dirty="0" smtClean="0"/>
              <a:t>CBME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1430594"/>
            <a:ext cx="6806046" cy="4900355"/>
          </a:xfrm>
          <a:ln>
            <a:noFill/>
          </a:ln>
        </p:spPr>
        <p:txBody>
          <a:bodyPr/>
          <a:lstStyle/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Centre for Biomedical Engineering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Dr Said Al-Sarawi</a:t>
            </a:r>
            <a:endParaRPr lang="en-US" sz="1800" dirty="0"/>
          </a:p>
          <a:p>
            <a:pPr algn="l" eaLnBrk="1" hangingPunct="1"/>
            <a:r>
              <a:rPr lang="en-US" sz="1400" dirty="0" smtClean="0"/>
              <a:t>Deputy Director</a:t>
            </a:r>
          </a:p>
          <a:p>
            <a:pPr marL="347663" indent="-347663" algn="l">
              <a:buFont typeface="Wingdings" pitchFamily="2" charset="2"/>
              <a:buChar char="§"/>
            </a:pPr>
            <a:r>
              <a:rPr lang="en-AU" sz="1400" dirty="0" smtClean="0"/>
              <a:t>A/Prof David Saint </a:t>
            </a:r>
            <a:r>
              <a:rPr lang="en-AU" sz="1400" dirty="0"/>
              <a:t>- Physiology </a:t>
            </a:r>
            <a:endParaRPr lang="en-US" sz="1800" dirty="0"/>
          </a:p>
          <a:p>
            <a:pPr algn="l" eaLnBrk="1" hangingPunct="1"/>
            <a:r>
              <a:rPr lang="en-AU" sz="1400" dirty="0" smtClean="0"/>
              <a:t>Secretary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AU" sz="1400" dirty="0" smtClean="0"/>
              <a:t>Dr </a:t>
            </a:r>
            <a:r>
              <a:rPr lang="en-AU" sz="1400" dirty="0" err="1"/>
              <a:t>Cleto</a:t>
            </a:r>
            <a:r>
              <a:rPr lang="en-AU" sz="1400" dirty="0"/>
              <a:t> </a:t>
            </a:r>
            <a:r>
              <a:rPr lang="en-AU" sz="1400" dirty="0" smtClean="0"/>
              <a:t>Mernone - </a:t>
            </a:r>
            <a:r>
              <a:rPr lang="en-AU" sz="1400" dirty="0"/>
              <a:t>DSTO/</a:t>
            </a:r>
            <a:r>
              <a:rPr lang="en-AU" sz="1400" dirty="0" err="1"/>
              <a:t>Qinetiq</a:t>
            </a:r>
            <a:endParaRPr lang="en-AU" sz="1400" dirty="0"/>
          </a:p>
          <a:p>
            <a:pPr algn="l" eaLnBrk="1" hangingPunct="1"/>
            <a:r>
              <a:rPr lang="en-AU" sz="1400" dirty="0" smtClean="0"/>
              <a:t>Executive Committee</a:t>
            </a:r>
            <a:endParaRPr lang="en-US" sz="1800" dirty="0"/>
          </a:p>
          <a:p>
            <a:pPr marL="285750" indent="-285750" algn="l">
              <a:buFont typeface="Wingdings" pitchFamily="2" charset="2"/>
              <a:buChar char="§"/>
            </a:pPr>
            <a:r>
              <a:rPr lang="en-AU" sz="1400" dirty="0"/>
              <a:t> </a:t>
            </a:r>
            <a:r>
              <a:rPr lang="en-AU" sz="1400" dirty="0" smtClean="0"/>
              <a:t>Prof </a:t>
            </a:r>
            <a:r>
              <a:rPr lang="en-AU" sz="1400" dirty="0"/>
              <a:t>Derek Abbott - School of Electrical and Electronic Engineering</a:t>
            </a:r>
          </a:p>
          <a:p>
            <a:pPr marL="285750" indent="-285750" algn="l">
              <a:buFont typeface="Wingdings" pitchFamily="2" charset="2"/>
              <a:buChar char="§"/>
            </a:pPr>
            <a:r>
              <a:rPr lang="en-AU" sz="1400" dirty="0"/>
              <a:t> </a:t>
            </a:r>
            <a:r>
              <a:rPr lang="en-AU" sz="1400" dirty="0" smtClean="0"/>
              <a:t>Dr </a:t>
            </a:r>
            <a:r>
              <a:rPr lang="en-AU" sz="1400" dirty="0"/>
              <a:t>Andrew Allison - School of Electrical and Electronic Engineering</a:t>
            </a:r>
          </a:p>
          <a:p>
            <a:pPr marL="285750" indent="-285750" algn="l">
              <a:buFont typeface="Wingdings" pitchFamily="2" charset="2"/>
              <a:buChar char="§"/>
            </a:pPr>
            <a:r>
              <a:rPr lang="en-AU" sz="1400" dirty="0"/>
              <a:t> </a:t>
            </a:r>
            <a:r>
              <a:rPr lang="en-AU" sz="1400" dirty="0" smtClean="0"/>
              <a:t>Dr </a:t>
            </a:r>
            <a:r>
              <a:rPr lang="en-AU" sz="1400" dirty="0"/>
              <a:t>Robert Anderson - Centre for Automotive Safety Research</a:t>
            </a:r>
          </a:p>
          <a:p>
            <a:pPr marL="285750" indent="-285750" algn="l">
              <a:buFont typeface="Wingdings" pitchFamily="2" charset="2"/>
              <a:buChar char="§"/>
            </a:pPr>
            <a:r>
              <a:rPr lang="en-AU" sz="1400" dirty="0"/>
              <a:t> </a:t>
            </a:r>
            <a:r>
              <a:rPr lang="en-AU" sz="1400" dirty="0" smtClean="0"/>
              <a:t>Dr </a:t>
            </a:r>
            <a:r>
              <a:rPr lang="en-AU" sz="1400" dirty="0"/>
              <a:t>Steven Wiederman - School of Physiology / Medical Science</a:t>
            </a:r>
          </a:p>
          <a:p>
            <a:pPr marL="285750" indent="-285750" algn="l">
              <a:buFont typeface="Wingdings" pitchFamily="2" charset="2"/>
              <a:buChar char="§"/>
            </a:pPr>
            <a:r>
              <a:rPr lang="en-AU" sz="1400" dirty="0"/>
              <a:t> </a:t>
            </a:r>
            <a:r>
              <a:rPr lang="en-AU" sz="1400" dirty="0" smtClean="0"/>
              <a:t>Dr </a:t>
            </a:r>
            <a:r>
              <a:rPr lang="en-AU" sz="1400" dirty="0"/>
              <a:t>Mathias </a:t>
            </a:r>
            <a:r>
              <a:rPr lang="en-AU" sz="1400" dirty="0" err="1"/>
              <a:t>Baument</a:t>
            </a:r>
            <a:r>
              <a:rPr lang="en-AU" sz="1400" dirty="0"/>
              <a:t> - Paediatrics</a:t>
            </a:r>
          </a:p>
          <a:p>
            <a:pPr marL="285750" indent="-285750" algn="l">
              <a:buFont typeface="Wingdings" pitchFamily="2" charset="2"/>
              <a:buChar char="§"/>
            </a:pPr>
            <a:r>
              <a:rPr lang="en-AU" sz="1400" dirty="0"/>
              <a:t> </a:t>
            </a:r>
            <a:r>
              <a:rPr lang="en-AU" sz="1400" dirty="0" smtClean="0"/>
              <a:t>Prof </a:t>
            </a:r>
            <a:r>
              <a:rPr lang="en-AU" sz="1400" dirty="0"/>
              <a:t>Lindsay </a:t>
            </a:r>
            <a:r>
              <a:rPr lang="en-AU" sz="1400" dirty="0" smtClean="0"/>
              <a:t>Richards </a:t>
            </a:r>
            <a:r>
              <a:rPr lang="en-AU" sz="1400" dirty="0"/>
              <a:t>- School of </a:t>
            </a:r>
            <a:r>
              <a:rPr lang="en-AU" sz="1400" dirty="0" smtClean="0"/>
              <a:t>Dentistry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1830" y="5157612"/>
            <a:ext cx="60350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Arial Narrow" pitchFamily="34" charset="0"/>
              </a:rPr>
              <a:t>For a complete list of the projects offered by all members of the centre please refer to the CBME </a:t>
            </a:r>
            <a:r>
              <a:rPr lang="en-US" sz="1800" dirty="0">
                <a:latin typeface="Arial Narrow" pitchFamily="34" charset="0"/>
              </a:rPr>
              <a:t>web site </a:t>
            </a:r>
            <a:r>
              <a:rPr lang="en-US" sz="1800" dirty="0">
                <a:latin typeface="Arial Narrow" pitchFamily="34" charset="0"/>
                <a:hlinkClick r:id="rId2"/>
              </a:rPr>
              <a:t>http://</a:t>
            </a:r>
            <a:r>
              <a:rPr lang="en-US" sz="1800" dirty="0" smtClean="0">
                <a:latin typeface="Arial Narrow" pitchFamily="34" charset="0"/>
                <a:hlinkClick r:id="rId2"/>
              </a:rPr>
              <a:t>www.adelaide.edu.au/cbme</a:t>
            </a:r>
            <a:r>
              <a:rPr lang="en-US" sz="1800" dirty="0" smtClean="0">
                <a:latin typeface="Arial Narrow" pitchFamily="34" charset="0"/>
              </a:rPr>
              <a:t>  </a:t>
            </a:r>
            <a:endParaRPr lang="en-US" sz="1800" dirty="0">
              <a:latin typeface="Arial Narrow" pitchFamily="34" charset="0"/>
            </a:endParaRPr>
          </a:p>
          <a:p>
            <a:pPr algn="ctr"/>
            <a:endParaRPr lang="en-US" sz="16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Research Activities in CBME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Biomedical Signal Processing </a:t>
            </a:r>
          </a:p>
          <a:p>
            <a:r>
              <a:rPr lang="en-AU" dirty="0"/>
              <a:t>Orthopaedic Biomechanics</a:t>
            </a:r>
          </a:p>
          <a:p>
            <a:r>
              <a:rPr lang="en-AU" dirty="0"/>
              <a:t>Spinal Biomechanics</a:t>
            </a:r>
          </a:p>
          <a:p>
            <a:r>
              <a:rPr lang="en-AU" dirty="0"/>
              <a:t>Cardiovascular Engineering</a:t>
            </a:r>
          </a:p>
          <a:p>
            <a:r>
              <a:rPr lang="en-AU" dirty="0"/>
              <a:t>Neural Networks and their Application to Biomedical Problems</a:t>
            </a:r>
          </a:p>
          <a:p>
            <a:r>
              <a:rPr lang="en-AU" dirty="0" err="1"/>
              <a:t>Biofluid</a:t>
            </a:r>
            <a:r>
              <a:rPr lang="en-AU" dirty="0"/>
              <a:t> Mechanics</a:t>
            </a:r>
          </a:p>
          <a:p>
            <a:r>
              <a:rPr lang="en-AU" dirty="0"/>
              <a:t>Wavelet Transforms in Biomedical Engineering</a:t>
            </a:r>
          </a:p>
          <a:p>
            <a:r>
              <a:rPr lang="en-AU" dirty="0"/>
              <a:t>Biomechanics </a:t>
            </a:r>
          </a:p>
          <a:p>
            <a:r>
              <a:rPr lang="en-AU" dirty="0"/>
              <a:t>PhD and Masters Degrees by </a:t>
            </a:r>
            <a:r>
              <a:rPr lang="en-AU" dirty="0" smtClean="0"/>
              <a:t>Research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1D1695F-2B60-4D9F-8A00-2034947AE36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Presentation Outline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1D1695F-2B60-4D9F-8A00-2034947AE36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2727" y="2355273"/>
            <a:ext cx="56014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AU" sz="2000" dirty="0">
                <a:latin typeface="Arial" pitchFamily="34" charset="0"/>
                <a:cs typeface="Arial" pitchFamily="34" charset="0"/>
              </a:rPr>
              <a:t>A Wireless Stent for Coronary Heart </a:t>
            </a:r>
            <a:r>
              <a:rPr lang="en-AU" sz="2000" dirty="0" smtClean="0">
                <a:latin typeface="Arial" pitchFamily="34" charset="0"/>
                <a:cs typeface="Arial" pitchFamily="34" charset="0"/>
              </a:rPr>
              <a:t>Disease</a:t>
            </a:r>
          </a:p>
          <a:p>
            <a:pPr marL="342900" indent="-342900">
              <a:buFont typeface="Arial" pitchFamily="34" charset="0"/>
              <a:buChar char="•"/>
            </a:pPr>
            <a:endParaRPr lang="en-A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AU" sz="2000" dirty="0">
                <a:latin typeface="Arial" pitchFamily="34" charset="0"/>
                <a:cs typeface="Arial" pitchFamily="34" charset="0"/>
              </a:rPr>
              <a:t>RF Transceivers </a:t>
            </a:r>
            <a:endParaRPr lang="en-A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A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AU" sz="2000" dirty="0" err="1">
                <a:latin typeface="Arial" pitchFamily="34" charset="0"/>
                <a:cs typeface="Arial" pitchFamily="34" charset="0"/>
              </a:rPr>
              <a:t>Neuromorphic</a:t>
            </a:r>
            <a:r>
              <a:rPr lang="en-AU" sz="2000" dirty="0">
                <a:latin typeface="Arial" pitchFamily="34" charset="0"/>
                <a:cs typeface="Arial" pitchFamily="34" charset="0"/>
              </a:rPr>
              <a:t> Engineering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title"/>
          </p:nvPr>
        </p:nvSpPr>
        <p:spPr>
          <a:xfrm>
            <a:off x="414770" y="664585"/>
            <a:ext cx="8501063" cy="714375"/>
          </a:xfrm>
        </p:spPr>
        <p:txBody>
          <a:bodyPr/>
          <a:lstStyle/>
          <a:p>
            <a:pPr eaLnBrk="1" hangingPunct="1"/>
            <a:r>
              <a:rPr lang="en-AU" b="1" dirty="0" smtClean="0">
                <a:latin typeface="Arial Narrow" pitchFamily="34" charset="0"/>
              </a:rPr>
              <a:t>A Wireless Stent for Coronary Heart Disease</a:t>
            </a:r>
            <a:endParaRPr lang="en-AU" b="1" dirty="0" smtClean="0"/>
          </a:p>
        </p:txBody>
      </p:sp>
      <p:sp>
        <p:nvSpPr>
          <p:cNvPr id="1024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72354" y="1309687"/>
            <a:ext cx="6565755" cy="492485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AU" sz="1600" dirty="0" smtClean="0">
                <a:latin typeface="Arial Narrow" pitchFamily="34" charset="0"/>
              </a:rPr>
              <a:t>A micron-scale stent with very low power source actuated using a radio frequency signal.</a:t>
            </a:r>
          </a:p>
          <a:p>
            <a:pPr eaLnBrk="1" hangingPunct="1">
              <a:lnSpc>
                <a:spcPct val="90000"/>
              </a:lnSpc>
            </a:pPr>
            <a:r>
              <a:rPr lang="en-AU" sz="1600" dirty="0" smtClean="0">
                <a:latin typeface="Arial Narrow" pitchFamily="34" charset="0"/>
              </a:rPr>
              <a:t>Challenges: </a:t>
            </a:r>
          </a:p>
          <a:p>
            <a:pPr lvl="1" eaLnBrk="1" hangingPunct="1">
              <a:lnSpc>
                <a:spcPct val="90000"/>
              </a:lnSpc>
              <a:buFont typeface="Arial Narrow" pitchFamily="34" charset="0"/>
              <a:buChar char="−"/>
            </a:pPr>
            <a:r>
              <a:rPr lang="en-US" sz="1600" dirty="0" smtClean="0">
                <a:latin typeface="Arial Narrow" pitchFamily="34" charset="0"/>
              </a:rPr>
              <a:t>quantifying the sensitivity of the proposed device and interrogation range</a:t>
            </a:r>
          </a:p>
          <a:p>
            <a:pPr lvl="1" eaLnBrk="1" hangingPunct="1">
              <a:lnSpc>
                <a:spcPct val="90000"/>
              </a:lnSpc>
              <a:buFont typeface="Arial Narrow" pitchFamily="34" charset="0"/>
              <a:buChar char="−"/>
            </a:pPr>
            <a:r>
              <a:rPr lang="en-US" sz="1600" dirty="0" smtClean="0">
                <a:latin typeface="Arial Narrow" pitchFamily="34" charset="0"/>
              </a:rPr>
              <a:t>selecting polymer material type, interrogation power levels, frequency of operation, size, required receiver sensitivity and device identification code length</a:t>
            </a:r>
            <a:endParaRPr lang="en-AU" sz="1600" dirty="0" smtClean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AU" sz="1600" dirty="0" smtClean="0">
                <a:latin typeface="Arial Narrow" pitchFamily="34" charset="0"/>
              </a:rPr>
              <a:t>Applications:</a:t>
            </a:r>
          </a:p>
          <a:p>
            <a:pPr lvl="1" eaLnBrk="1" hangingPunct="1">
              <a:lnSpc>
                <a:spcPct val="90000"/>
              </a:lnSpc>
              <a:buFont typeface="Arial Narrow" pitchFamily="34" charset="0"/>
              <a:buChar char="−"/>
            </a:pPr>
            <a:r>
              <a:rPr lang="en-AU" sz="1600" dirty="0" smtClean="0">
                <a:latin typeface="Arial Narrow" pitchFamily="34" charset="0"/>
              </a:rPr>
              <a:t>Replace drug eluting stent – a stent with a drug delivery  option</a:t>
            </a:r>
          </a:p>
          <a:p>
            <a:pPr lvl="1" eaLnBrk="1" hangingPunct="1">
              <a:lnSpc>
                <a:spcPct val="90000"/>
              </a:lnSpc>
              <a:buFont typeface="Arial Narrow" pitchFamily="34" charset="0"/>
              <a:buChar char="−"/>
            </a:pPr>
            <a:r>
              <a:rPr lang="en-AU" sz="1600" dirty="0" smtClean="0">
                <a:latin typeface="Arial Narrow" pitchFamily="34" charset="0"/>
              </a:rPr>
              <a:t>Ureteric stent - kidney stent – usually placed inside the ureter, between the kidney and the bladder to temporarily relieve obstruction. </a:t>
            </a:r>
          </a:p>
          <a:p>
            <a:pPr lvl="1" eaLnBrk="1" hangingPunct="1">
              <a:lnSpc>
                <a:spcPct val="90000"/>
              </a:lnSpc>
              <a:buFont typeface="Arial Narrow" pitchFamily="34" charset="0"/>
              <a:buChar char="−"/>
            </a:pPr>
            <a:r>
              <a:rPr lang="en-AU" sz="1600" dirty="0" err="1" smtClean="0">
                <a:latin typeface="Arial Narrow" pitchFamily="34" charset="0"/>
              </a:rPr>
              <a:t>Esophagus</a:t>
            </a:r>
            <a:r>
              <a:rPr lang="en-AU" sz="1600" dirty="0" smtClean="0">
                <a:latin typeface="Arial Narrow" pitchFamily="34" charset="0"/>
              </a:rPr>
              <a:t> stent usually used to keep a blocked area open so the patient can swallow soft food and liquids.</a:t>
            </a:r>
          </a:p>
          <a:p>
            <a:pPr eaLnBrk="1" hangingPunct="1">
              <a:lnSpc>
                <a:spcPct val="90000"/>
              </a:lnSpc>
            </a:pPr>
            <a:r>
              <a:rPr lang="en-AU" sz="1600" dirty="0" smtClean="0">
                <a:latin typeface="Arial Narrow" pitchFamily="34" charset="0"/>
              </a:rPr>
              <a:t>Presently:</a:t>
            </a:r>
          </a:p>
          <a:p>
            <a:pPr lvl="1" eaLnBrk="1" hangingPunct="1">
              <a:lnSpc>
                <a:spcPct val="90000"/>
              </a:lnSpc>
              <a:buFont typeface="Arial Narrow" pitchFamily="34" charset="0"/>
              <a:buChar char="−"/>
            </a:pPr>
            <a:r>
              <a:rPr lang="en-AU" sz="1600" dirty="0" smtClean="0">
                <a:latin typeface="Arial Narrow" pitchFamily="34" charset="0"/>
              </a:rPr>
              <a:t>focussing on device structure and coding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54428996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title"/>
          </p:nvPr>
        </p:nvSpPr>
        <p:spPr>
          <a:xfrm>
            <a:off x="398645" y="716249"/>
            <a:ext cx="6586771" cy="5000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dirty="0" smtClean="0"/>
              <a:t>RF Transceivers </a:t>
            </a:r>
          </a:p>
        </p:txBody>
      </p:sp>
      <p:sp>
        <p:nvSpPr>
          <p:cNvPr id="12291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00063" y="1197808"/>
            <a:ext cx="6575294" cy="538287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sz="1800" dirty="0" smtClean="0">
                <a:latin typeface="Arial Narrow" pitchFamily="34" charset="0"/>
              </a:rPr>
              <a:t>Project: Design of Digital Phased Array Module using RFIC 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A fully integrated digital phased array for both civilian and military applications operating between 2-18 GHz. 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Design and implementation of digital phased array in </a:t>
            </a:r>
            <a:r>
              <a:rPr lang="en-AU" sz="1800" dirty="0" err="1" smtClean="0">
                <a:latin typeface="Arial Narrow" pitchFamily="34" charset="0"/>
              </a:rPr>
              <a:t>SiGe</a:t>
            </a:r>
            <a:r>
              <a:rPr lang="en-AU" sz="1800" dirty="0" smtClean="0">
                <a:latin typeface="Arial Narrow" pitchFamily="34" charset="0"/>
              </a:rPr>
              <a:t> and CMOS technologies.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dirty="0" smtClean="0">
                <a:latin typeface="Arial Narrow" pitchFamily="34" charset="0"/>
              </a:rPr>
              <a:t>Challenges: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design of radio frequency circuits on a common substrate: </a:t>
            </a:r>
            <a:r>
              <a:rPr lang="en-AU" sz="1800" dirty="0" err="1" smtClean="0">
                <a:latin typeface="Arial Narrow" pitchFamily="34" charset="0"/>
              </a:rPr>
              <a:t>analog</a:t>
            </a:r>
            <a:r>
              <a:rPr lang="en-AU" sz="1800" dirty="0" smtClean="0">
                <a:latin typeface="Arial Narrow" pitchFamily="34" charset="0"/>
              </a:rPr>
              <a:t>-to-digital converters, digital-to-</a:t>
            </a:r>
            <a:r>
              <a:rPr lang="en-AU" sz="1800" dirty="0" err="1" smtClean="0">
                <a:latin typeface="Arial Narrow" pitchFamily="34" charset="0"/>
              </a:rPr>
              <a:t>analog</a:t>
            </a:r>
            <a:r>
              <a:rPr lang="en-AU" sz="1800" dirty="0" smtClean="0">
                <a:latin typeface="Arial Narrow" pitchFamily="34" charset="0"/>
              </a:rPr>
              <a:t> converters, amplifiers, mixers, low noise amplifiers, phased-locked-loops and oscillators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for such system integration, new design techniques for RF, low power, low voltage, high frequency circuits are needed.</a:t>
            </a:r>
          </a:p>
          <a:p>
            <a:pPr eaLnBrk="1" hangingPunct="1">
              <a:lnSpc>
                <a:spcPct val="80000"/>
              </a:lnSpc>
            </a:pPr>
            <a:r>
              <a:rPr lang="en-AU" sz="1800" dirty="0" smtClean="0">
                <a:latin typeface="Arial Narrow" pitchFamily="34" charset="0"/>
              </a:rPr>
              <a:t>Applications: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Radars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Electronic surveillance 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Wireless devices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Distributed sensors</a:t>
            </a:r>
          </a:p>
          <a:p>
            <a:pPr lvl="1" eaLnBrk="1" hangingPunct="1">
              <a:lnSpc>
                <a:spcPct val="80000"/>
              </a:lnSpc>
              <a:buFont typeface="Arial Narrow" pitchFamily="34" charset="0"/>
              <a:buChar char="−"/>
            </a:pPr>
            <a:r>
              <a:rPr lang="en-AU" sz="1800" dirty="0" smtClean="0">
                <a:latin typeface="Arial Narrow" pitchFamily="34" charset="0"/>
              </a:rPr>
              <a:t>High performance transceivers</a:t>
            </a:r>
          </a:p>
        </p:txBody>
      </p:sp>
    </p:spTree>
    <p:extLst>
      <p:ext uri="{BB962C8B-B14F-4D97-AF65-F5344CB8AC3E}">
        <p14:creationId xmlns:p14="http://schemas.microsoft.com/office/powerpoint/2010/main" val="293504414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2190" y="796978"/>
            <a:ext cx="6400800" cy="387246"/>
          </a:xfrm>
        </p:spPr>
        <p:txBody>
          <a:bodyPr/>
          <a:lstStyle/>
          <a:p>
            <a:pPr lvl="0"/>
            <a:r>
              <a:rPr lang="en-AU" dirty="0" err="1" smtClean="0"/>
              <a:t>Neuromorphic</a:t>
            </a:r>
            <a:r>
              <a:rPr lang="en-AU" dirty="0" smtClean="0"/>
              <a:t> Engineering</a:t>
            </a:r>
            <a:endParaRPr lang="en-AU" dirty="0"/>
          </a:p>
        </p:txBody>
      </p:sp>
      <p:sp>
        <p:nvSpPr>
          <p:cNvPr id="9" name="Rectangle 10"/>
          <p:cNvSpPr txBox="1">
            <a:spLocks noChangeArrowheads="1"/>
          </p:cNvSpPr>
          <p:nvPr/>
        </p:nvSpPr>
        <p:spPr bwMode="auto">
          <a:xfrm>
            <a:off x="383654" y="1213734"/>
            <a:ext cx="6676714" cy="542690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Project: </a:t>
            </a:r>
            <a:r>
              <a:rPr kumimoji="0" lang="en-AU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Memristive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 Devices and Systems: Modelling, Design, and Applications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A novel non-volatile memory capable of storing analogue and digital data. 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research aims at achieving solutions for device modelling and system design.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targeting both </a:t>
            </a:r>
            <a:r>
              <a:rPr kumimoji="0" lang="en-AU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nanoelectronic</a:t>
            </a: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technologies and bio-inspired approaches.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Applications:</a:t>
            </a:r>
          </a:p>
          <a:p>
            <a:pPr marL="1143000" marR="0" lvl="2" indent="-22860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A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Digital memory (associative memory)</a:t>
            </a:r>
          </a:p>
          <a:p>
            <a:pPr marL="1143000" marR="0" lvl="2" indent="-22860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A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Implementing synaptic plasticity (learning) model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Project: </a:t>
            </a:r>
            <a:r>
              <a:rPr kumimoji="0" lang="en-AU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Analog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 VLSI </a:t>
            </a:r>
            <a:r>
              <a:rPr kumimoji="0" lang="en-AU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Neuromorphic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  <a:cs typeface="+mn-cs"/>
              </a:rPr>
              <a:t> Circuit and Systems: Design and Applications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Design and Implementation of Spiking Neural Networks including neuron and synapse in VLSI.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The research goal is to Implement learning and memorising circuits using </a:t>
            </a:r>
            <a:r>
              <a:rPr kumimoji="0" lang="en-AU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aVLSI</a:t>
            </a: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CMOS. 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Design and implementation of a </a:t>
            </a:r>
            <a:r>
              <a:rPr kumimoji="0" lang="en-AU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neuromorphic</a:t>
            </a: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pattern recognition system. 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Applications:</a:t>
            </a:r>
          </a:p>
          <a:p>
            <a:pPr marL="1143000" marR="0" lvl="2" indent="-22860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A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Medical Image Recognition, security image recognition, ... </a:t>
            </a:r>
          </a:p>
          <a:p>
            <a:pPr marL="1143000" marR="0" lvl="2" indent="-22860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•"/>
              <a:tabLst/>
              <a:defRPr/>
            </a:pPr>
            <a:r>
              <a:rPr kumimoji="0" lang="en-A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Human-like robot development 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660033"/>
              </a:buClr>
              <a:buSzTx/>
              <a:buFontTx/>
              <a:buChar char="–"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People: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Mostafa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Rahimi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,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Omid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Kavehei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, Dr Said Al-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Sarawi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, Prof Derek Abbott, and Dr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Nicolangelo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505F6C"/>
                </a:solidFill>
                <a:effectLst/>
                <a:uLnTx/>
                <a:uFillTx/>
                <a:latin typeface="Arial Narrow" pitchFamily="34" charset="0"/>
                <a:ea typeface="ＭＳ Ｐゴシック" charset="-128"/>
              </a:rPr>
              <a:t>Iannella</a:t>
            </a: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rgbClr val="505F6C"/>
              </a:solidFill>
              <a:effectLst/>
              <a:uLnTx/>
              <a:uFillTx/>
              <a:latin typeface="Arial Narrow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525213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64" y="2923310"/>
            <a:ext cx="6400800" cy="685800"/>
          </a:xfrm>
        </p:spPr>
        <p:txBody>
          <a:bodyPr/>
          <a:lstStyle/>
          <a:p>
            <a:pPr algn="ctr"/>
            <a:r>
              <a:rPr lang="en-AU" dirty="0" smtClean="0"/>
              <a:t>Questions are welcome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1D1695F-2B60-4D9F-8A00-2034947AE3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6783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fa_tmpl02a">
  <a:themeElements>
    <a:clrScheme name="">
      <a:dk1>
        <a:srgbClr val="586777"/>
      </a:dk1>
      <a:lt1>
        <a:srgbClr val="FFFFFF"/>
      </a:lt1>
      <a:dk2>
        <a:srgbClr val="660033"/>
      </a:dk2>
      <a:lt2>
        <a:srgbClr val="DCE2EC"/>
      </a:lt2>
      <a:accent1>
        <a:srgbClr val="C4CAD4"/>
      </a:accent1>
      <a:accent2>
        <a:srgbClr val="778899"/>
      </a:accent2>
      <a:accent3>
        <a:srgbClr val="FFFFFF"/>
      </a:accent3>
      <a:accent4>
        <a:srgbClr val="4A5765"/>
      </a:accent4>
      <a:accent5>
        <a:srgbClr val="DEE1E6"/>
      </a:accent5>
      <a:accent6>
        <a:srgbClr val="6B7B8A"/>
      </a:accent6>
      <a:hlink>
        <a:srgbClr val="336699"/>
      </a:hlink>
      <a:folHlink>
        <a:srgbClr val="99CC00"/>
      </a:folHlink>
    </a:clrScheme>
    <a:fontScheme name="Blank Presentation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uofa_tmpl02a</Template>
  <TotalTime>4353</TotalTime>
  <Words>536</Words>
  <Application>Microsoft Office PowerPoint</Application>
  <PresentationFormat>On-screen Show (4:3)</PresentationFormat>
  <Paragraphs>77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uofa_tmpl02a</vt:lpstr>
      <vt:lpstr>CBME</vt:lpstr>
      <vt:lpstr>Research Activities in CBME</vt:lpstr>
      <vt:lpstr>Presentation Outline</vt:lpstr>
      <vt:lpstr>A Wireless Stent for Coronary Heart Disease</vt:lpstr>
      <vt:lpstr>RF Transceivers </vt:lpstr>
      <vt:lpstr>Neuromorphic Engineering</vt:lpstr>
      <vt:lpstr>Questions are welcome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Architectures for Artificial Intellegence</dc:title>
  <dc:subject>The University of Adelaide</dc:subject>
  <dc:creator>phillips</dc:creator>
  <cp:lastModifiedBy>Said</cp:lastModifiedBy>
  <cp:revision>74</cp:revision>
  <cp:lastPrinted>2012-08-04T05:15:15Z</cp:lastPrinted>
  <dcterms:created xsi:type="dcterms:W3CDTF">2011-05-05T05:27:31Z</dcterms:created>
  <dcterms:modified xsi:type="dcterms:W3CDTF">2012-08-04T05:18:51Z</dcterms:modified>
</cp:coreProperties>
</file>