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7E19"/>
    <a:srgbClr val="000041"/>
    <a:srgbClr val="505F6C"/>
    <a:srgbClr val="003366"/>
    <a:srgbClr val="ABA266"/>
    <a:srgbClr val="B4AB81"/>
    <a:srgbClr val="ACA371"/>
    <a:srgbClr val="ADC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orient="horz" pos="288"/>
        <p:guide orient="horz" pos="3456"/>
        <p:guide orient="horz" pos="4176"/>
        <p:guide pos="2880"/>
        <p:guide pos="288"/>
        <p:guide pos="5616"/>
        <p:guide pos="4320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15788F2-C81C-4D50-B165-93E962011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3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190364F-61D1-43EA-B3F6-DCD776A26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0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30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00" y="216129"/>
            <a:ext cx="1853345" cy="6425741"/>
          </a:xfrm>
          <a:prstGeom prst="rect">
            <a:avLst/>
          </a:prstGeom>
        </p:spPr>
      </p:pic>
      <p:pic>
        <p:nvPicPr>
          <p:cNvPr id="6" name="Picture 2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3"/>
          <p:cNvSpPr>
            <a:spLocks noChangeArrowheads="1"/>
          </p:cNvSpPr>
          <p:nvPr userDrawn="1"/>
        </p:nvSpPr>
        <p:spPr bwMode="auto">
          <a:xfrm>
            <a:off x="457200" y="457200"/>
            <a:ext cx="6400800" cy="304800"/>
          </a:xfrm>
          <a:prstGeom prst="rect">
            <a:avLst/>
          </a:prstGeom>
          <a:noFill/>
          <a:ln w="4445">
            <a:solidFill>
              <a:srgbClr val="ADC4D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1400">
              <a:latin typeface="Zurich LtCn BT" charset="0"/>
            </a:endParaRPr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762000" y="457200"/>
            <a:ext cx="5943600" cy="271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ts val="1500"/>
              </a:lnSpc>
              <a:defRPr/>
            </a:pPr>
            <a:r>
              <a:rPr lang="en-US" sz="1200" dirty="0" smtClean="0">
                <a:solidFill>
                  <a:schemeClr val="accent2"/>
                </a:solidFill>
                <a:latin typeface="Arial" charset="0"/>
              </a:rPr>
              <a:t>School of Electrical &amp; Electronic Engineering</a:t>
            </a:r>
          </a:p>
        </p:txBody>
      </p:sp>
      <p:sp>
        <p:nvSpPr>
          <p:cNvPr id="9" name="Text Box 28"/>
          <p:cNvSpPr txBox="1">
            <a:spLocks noChangeArrowheads="1"/>
          </p:cNvSpPr>
          <p:nvPr userDrawn="1"/>
        </p:nvSpPr>
        <p:spPr bwMode="auto">
          <a:xfrm>
            <a:off x="914400" y="1676400"/>
            <a:ext cx="5486400" cy="25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ctr">
              <a:lnSpc>
                <a:spcPts val="1400"/>
              </a:lnSpc>
              <a:spcBef>
                <a:spcPct val="50000"/>
              </a:spcBef>
              <a:defRPr/>
            </a:pPr>
            <a:r>
              <a:rPr lang="en-US" sz="900" dirty="0" smtClean="0">
                <a:solidFill>
                  <a:srgbClr val="505F6C"/>
                </a:solidFill>
                <a:latin typeface="Verdana" charset="0"/>
              </a:rPr>
              <a:t>Research Expo, Friday6 May 2011</a:t>
            </a:r>
            <a:endParaRPr lang="en-US" sz="900" dirty="0" smtClean="0">
              <a:solidFill>
                <a:srgbClr val="505F6C"/>
              </a:solidFill>
            </a:endParaRPr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1752600" y="6096000"/>
            <a:ext cx="449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US" sz="1200" b="1" smtClean="0">
                <a:solidFill>
                  <a:schemeClr val="accent2"/>
                </a:solidFill>
                <a:latin typeface="Arial" charset="0"/>
              </a:rPr>
              <a:t>Life Impact</a:t>
            </a:r>
            <a:r>
              <a:rPr lang="en-US" sz="1200" smtClean="0">
                <a:solidFill>
                  <a:schemeClr val="accent2"/>
                </a:solidFill>
                <a:latin typeface="Arial" charset="0"/>
              </a:rPr>
              <a:t> | The University of Adelaide</a:t>
            </a:r>
          </a:p>
        </p:txBody>
      </p:sp>
      <p:sp>
        <p:nvSpPr>
          <p:cNvPr id="11" name="Rectangle 56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457200" y="2057400"/>
            <a:ext cx="6400800" cy="838200"/>
          </a:xfrm>
        </p:spPr>
        <p:txBody>
          <a:bodyPr/>
          <a:lstStyle>
            <a:lvl1pPr algn="ctr">
              <a:lnSpc>
                <a:spcPts val="3000"/>
              </a:lnSpc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048000"/>
            <a:ext cx="6400800" cy="1600200"/>
          </a:xfrm>
        </p:spPr>
        <p:txBody>
          <a:bodyPr/>
          <a:lstStyle>
            <a:lvl1pPr marL="0" indent="0" algn="ctr">
              <a:lnSpc>
                <a:spcPts val="1800"/>
              </a:lnSpc>
              <a:spcBef>
                <a:spcPct val="0"/>
              </a:spcBef>
              <a:buFontTx/>
              <a:buNone/>
              <a:defRPr sz="9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6" name="Picture 15" descr="sth cross grey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348991" y="5715000"/>
            <a:ext cx="1042409" cy="71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17950"/>
      </p:ext>
    </p:extLst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57800" y="1066800"/>
            <a:ext cx="1600200" cy="441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4648200" cy="441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758A046-5A92-40F2-AD69-AD3D5C3C1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1806"/>
      </p:ext>
    </p:extLst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1D1695F-2B60-4D9F-8A00-2034947AE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03434"/>
      </p:ext>
    </p:extLst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297959" cy="1362075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629795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D3E8BCD-65B5-4512-8D96-D8AB09FEB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71922"/>
      </p:ext>
    </p:extLst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3124200" cy="3505200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8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4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0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18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1981200"/>
            <a:ext cx="3124200" cy="3505200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8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4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0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18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D2633BB-18D0-4C90-9EF2-11F86FF72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53519"/>
      </p:ext>
    </p:extLst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7CE9B5F-9838-4560-B08A-69E960F7F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71865"/>
      </p:ext>
    </p:extLst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FB6611E-55A6-45B3-AD78-6E43A6085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72272"/>
      </p:ext>
    </p:extLst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4704"/>
            <a:ext cx="3517230" cy="5361459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32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8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4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0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17B4911-727E-429A-B7A8-2D4BF382E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4719"/>
      </p:ext>
    </p:extLst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B80DE62-6612-4A21-A458-AA09A91A6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427"/>
      </p:ext>
    </p:extLst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64E44B6-A972-460A-B0B3-92CFE29FD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02956"/>
      </p:ext>
    </p:extLst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00" y="216129"/>
            <a:ext cx="1853345" cy="6425741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668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64008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1722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8C653C91-C79B-48C9-A8BB-848C2C7BA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457200" y="457200"/>
            <a:ext cx="6400800" cy="304800"/>
          </a:xfrm>
          <a:prstGeom prst="rect">
            <a:avLst/>
          </a:prstGeom>
          <a:noFill/>
          <a:ln w="6350">
            <a:solidFill>
              <a:srgbClr val="BDCDD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1400">
              <a:latin typeface="Zurich LtCn BT" charset="0"/>
            </a:endParaRPr>
          </a:p>
        </p:txBody>
      </p:sp>
      <p:sp>
        <p:nvSpPr>
          <p:cNvPr id="1059" name="Text Box 35"/>
          <p:cNvSpPr txBox="1">
            <a:spLocks noChangeArrowheads="1"/>
          </p:cNvSpPr>
          <p:nvPr/>
        </p:nvSpPr>
        <p:spPr bwMode="auto">
          <a:xfrm>
            <a:off x="762000" y="457200"/>
            <a:ext cx="6096000" cy="271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ts val="1500"/>
              </a:lnSpc>
              <a:defRPr/>
            </a:pPr>
            <a:r>
              <a:rPr lang="en-US" sz="1200" dirty="0" smtClean="0">
                <a:solidFill>
                  <a:schemeClr val="accent2"/>
                </a:solidFill>
                <a:latin typeface="Arial" charset="0"/>
              </a:rPr>
              <a:t>School of Electrical &amp; Electronic Engineering</a:t>
            </a:r>
          </a:p>
        </p:txBody>
      </p:sp>
      <p:sp>
        <p:nvSpPr>
          <p:cNvPr id="1063" name="Text Box 39"/>
          <p:cNvSpPr txBox="1">
            <a:spLocks noChangeArrowheads="1"/>
          </p:cNvSpPr>
          <p:nvPr/>
        </p:nvSpPr>
        <p:spPr bwMode="auto">
          <a:xfrm>
            <a:off x="1752600" y="6096000"/>
            <a:ext cx="449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US" sz="1200" b="1" smtClean="0">
                <a:solidFill>
                  <a:schemeClr val="accent2"/>
                </a:solidFill>
                <a:latin typeface="Arial" charset="0"/>
              </a:rPr>
              <a:t>Life Impact</a:t>
            </a:r>
            <a:r>
              <a:rPr lang="en-US" sz="1200" smtClean="0">
                <a:solidFill>
                  <a:schemeClr val="accent2"/>
                </a:solidFill>
                <a:latin typeface="Arial" charset="0"/>
              </a:rPr>
              <a:t> | The University of Adelaide</a:t>
            </a:r>
          </a:p>
        </p:txBody>
      </p:sp>
      <p:sp>
        <p:nvSpPr>
          <p:cNvPr id="1036" name="Rectangle 46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15" name="Picture 14" descr="sth cross gre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48991" y="5715000"/>
            <a:ext cx="1042409" cy="7143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split/>
  </p:transition>
  <p:hf hdr="0" ftr="0" dt="0"/>
  <p:txStyles>
    <p:titleStyle>
      <a:lvl1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+mj-lt"/>
          <a:ea typeface="ＭＳ Ｐゴシック" charset="-128"/>
          <a:cs typeface="+mj-cs"/>
        </a:defRPr>
      </a:lvl1pPr>
      <a:lvl2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2pPr>
      <a:lvl3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3pPr>
      <a:lvl4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4pPr>
      <a:lvl5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5pPr>
      <a:lvl6pPr marL="4572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6pPr>
      <a:lvl7pPr marL="9144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7pPr>
      <a:lvl8pPr marL="13716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8pPr>
      <a:lvl9pPr marL="18288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9pPr>
    </p:titleStyle>
    <p:bodyStyle>
      <a:lvl1pPr marL="342900" indent="-3429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•"/>
        <a:defRPr sz="1400">
          <a:solidFill>
            <a:srgbClr val="505F6C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–"/>
        <a:defRPr sz="1400">
          <a:solidFill>
            <a:srgbClr val="505F6C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•"/>
        <a:defRPr sz="1400">
          <a:solidFill>
            <a:srgbClr val="505F6C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–"/>
        <a:defRPr sz="1400">
          <a:solidFill>
            <a:srgbClr val="505F6C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idphase.com/media/2010/12/car_bmw_7-series_1920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en.wikipedia.org/wiki/File:JohnvonNeumann-LosAlamos.gif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4/Von_Neumann_architecture.svg" TargetMode="Externa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dirty="0" smtClean="0"/>
              <a:t>Digital Architectures for</a:t>
            </a:r>
            <a:br>
              <a:rPr lang="en-US" dirty="0" smtClean="0"/>
            </a:br>
            <a:r>
              <a:rPr lang="en-US" dirty="0" smtClean="0"/>
              <a:t>Artificial Intelligence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Braden Phillips</a:t>
            </a:r>
          </a:p>
          <a:p>
            <a:pPr eaLnBrk="1" hangingPunct="1"/>
            <a:endParaRPr lang="en-US" sz="1800" dirty="0" smtClean="0"/>
          </a:p>
          <a:p>
            <a:r>
              <a:rPr lang="en-US" sz="1800"/>
              <a:t>Michael </a:t>
            </a:r>
            <a:r>
              <a:rPr lang="en-US" sz="1800" smtClean="0"/>
              <a:t>Liebelt</a:t>
            </a:r>
          </a:p>
          <a:p>
            <a:endParaRPr lang="en-US" sz="1800" dirty="0"/>
          </a:p>
          <a:p>
            <a:pPr eaLnBrk="1" hangingPunct="1"/>
            <a:r>
              <a:rPr lang="en-US" sz="1800" dirty="0" smtClean="0"/>
              <a:t>Brian Ng</a:t>
            </a:r>
            <a:endParaRPr lang="en-US" sz="18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FB6611E-55A6-45B3-AD78-6E43A6085EB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1026" name="Picture 2" descr="C:\Users\phillips\AppData\Local\Microsoft\Windows\Temporary Internet Files\Content.IE5\M0ONG5MZ\MP90039998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7744" y="980728"/>
            <a:ext cx="2808312" cy="2377704"/>
          </a:xfrm>
          <a:prstGeom prst="rect">
            <a:avLst/>
          </a:prstGeom>
          <a:noFill/>
        </p:spPr>
      </p:pic>
      <p:pic>
        <p:nvPicPr>
          <p:cNvPr id="1031" name="Picture 7" descr="black BMW 7-series (720d, icequeen)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t="4680" r="10517"/>
          <a:stretch>
            <a:fillRect/>
          </a:stretch>
        </p:blipFill>
        <p:spPr bwMode="auto">
          <a:xfrm>
            <a:off x="3131840" y="4437112"/>
            <a:ext cx="2448272" cy="1466612"/>
          </a:xfrm>
          <a:prstGeom prst="rect">
            <a:avLst/>
          </a:prstGeom>
          <a:noFill/>
        </p:spPr>
      </p:pic>
      <p:pic>
        <p:nvPicPr>
          <p:cNvPr id="1033" name="Picture 9" descr="http://blog.phoneslimited.co.uk/files/2009/04/iphone-white-16gb-3.jpg"/>
          <p:cNvPicPr>
            <a:picLocks noChangeAspect="1" noChangeArrowheads="1"/>
          </p:cNvPicPr>
          <p:nvPr/>
        </p:nvPicPr>
        <p:blipFill>
          <a:blip r:embed="rId5"/>
          <a:srcRect l="44535" r="29857"/>
          <a:stretch>
            <a:fillRect/>
          </a:stretch>
        </p:blipFill>
        <p:spPr bwMode="auto">
          <a:xfrm>
            <a:off x="1835696" y="4221088"/>
            <a:ext cx="970353" cy="2048103"/>
          </a:xfrm>
          <a:prstGeom prst="rect">
            <a:avLst/>
          </a:prstGeom>
          <a:noFill/>
        </p:spPr>
      </p:pic>
      <p:pic>
        <p:nvPicPr>
          <p:cNvPr id="1035" name="Picture 11" descr="Digital Slim DC3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528" y="2276872"/>
            <a:ext cx="2195972" cy="1398290"/>
          </a:xfrm>
          <a:prstGeom prst="rect">
            <a:avLst/>
          </a:prstGeom>
          <a:noFill/>
        </p:spPr>
      </p:pic>
      <p:sp>
        <p:nvSpPr>
          <p:cNvPr id="17" name="Line Callout 1 (No Border) 16"/>
          <p:cNvSpPr/>
          <p:nvPr/>
        </p:nvSpPr>
        <p:spPr bwMode="auto">
          <a:xfrm>
            <a:off x="5004048" y="836712"/>
            <a:ext cx="1728192" cy="864096"/>
          </a:xfrm>
          <a:prstGeom prst="callout1">
            <a:avLst>
              <a:gd name="adj1" fmla="val 51400"/>
              <a:gd name="adj2" fmla="val 8075"/>
              <a:gd name="adj3" fmla="val 79431"/>
              <a:gd name="adj4" fmla="val -1298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How many processors? </a:t>
            </a:r>
            <a:b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1? 2? 4?</a:t>
            </a:r>
            <a:endParaRPr kumimoji="0" lang="en-A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8" name="Line Callout 1 (No Border) 17"/>
          <p:cNvSpPr/>
          <p:nvPr/>
        </p:nvSpPr>
        <p:spPr bwMode="auto">
          <a:xfrm>
            <a:off x="4932040" y="3284984"/>
            <a:ext cx="1728192" cy="576064"/>
          </a:xfrm>
          <a:prstGeom prst="callout1">
            <a:avLst>
              <a:gd name="adj1" fmla="val 51400"/>
              <a:gd name="adj2" fmla="val 8075"/>
              <a:gd name="adj3" fmla="val -39067"/>
              <a:gd name="adj4" fmla="val -3447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There is one in here.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9" name="Line Callout 1 (No Border) 18"/>
          <p:cNvSpPr/>
          <p:nvPr/>
        </p:nvSpPr>
        <p:spPr bwMode="auto">
          <a:xfrm>
            <a:off x="395536" y="1412776"/>
            <a:ext cx="1728192" cy="567680"/>
          </a:xfrm>
          <a:prstGeom prst="callout1">
            <a:avLst>
              <a:gd name="adj1" fmla="val 93348"/>
              <a:gd name="adj2" fmla="val 85788"/>
              <a:gd name="adj3" fmla="val 135865"/>
              <a:gd name="adj4" fmla="val 13528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 at least one in here.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0" name="Line Callout 1 (No Border) 19"/>
          <p:cNvSpPr/>
          <p:nvPr/>
        </p:nvSpPr>
        <p:spPr bwMode="auto">
          <a:xfrm>
            <a:off x="1043608" y="836712"/>
            <a:ext cx="1935832" cy="576064"/>
          </a:xfrm>
          <a:prstGeom prst="callout1">
            <a:avLst>
              <a:gd name="adj1" fmla="val 64628"/>
              <a:gd name="adj2" fmla="val 90245"/>
              <a:gd name="adj3" fmla="val 99823"/>
              <a:gd name="adj4" fmla="val 129726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What about the graphics</a:t>
            </a:r>
            <a:r>
              <a:rPr kumimoji="0" lang="en-A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card…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1" name="Line Callout 1 (No Border) 20"/>
          <p:cNvSpPr/>
          <p:nvPr/>
        </p:nvSpPr>
        <p:spPr bwMode="auto">
          <a:xfrm>
            <a:off x="5004048" y="1772816"/>
            <a:ext cx="1728192" cy="576064"/>
          </a:xfrm>
          <a:prstGeom prst="callout1">
            <a:avLst>
              <a:gd name="adj1" fmla="val 51400"/>
              <a:gd name="adj2" fmla="val 8075"/>
              <a:gd name="adj3" fmla="val 45259"/>
              <a:gd name="adj4" fmla="val -449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600" dirty="0" smtClean="0">
                <a:latin typeface="+mn-lt"/>
              </a:rPr>
              <a:t>…o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 the network card?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2" name="Line Callout 1 (No Border) 21"/>
          <p:cNvSpPr/>
          <p:nvPr/>
        </p:nvSpPr>
        <p:spPr bwMode="auto">
          <a:xfrm>
            <a:off x="1979712" y="3356992"/>
            <a:ext cx="2232248" cy="576064"/>
          </a:xfrm>
          <a:prstGeom prst="callout1">
            <a:avLst>
              <a:gd name="adj1" fmla="val 51400"/>
              <a:gd name="adj2" fmla="val 8075"/>
              <a:gd name="adj3" fmla="val -12612"/>
              <a:gd name="adj4" fmla="val -229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There is one in</a:t>
            </a:r>
            <a:r>
              <a:rPr kumimoji="0" lang="en-A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this vacuum cleaner.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3" name="Line Callout 1 (No Border) 22"/>
          <p:cNvSpPr/>
          <p:nvPr/>
        </p:nvSpPr>
        <p:spPr bwMode="auto">
          <a:xfrm>
            <a:off x="4716016" y="2420888"/>
            <a:ext cx="2232248" cy="864096"/>
          </a:xfrm>
          <a:prstGeom prst="callout1">
            <a:avLst>
              <a:gd name="adj1" fmla="val 20535"/>
              <a:gd name="adj2" fmla="val 6368"/>
              <a:gd name="adj3" fmla="val -36312"/>
              <a:gd name="adj4" fmla="val -3171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The flash memory chips probably have one each.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4" name="Line Callout 1 (No Border) 23"/>
          <p:cNvSpPr/>
          <p:nvPr/>
        </p:nvSpPr>
        <p:spPr bwMode="auto">
          <a:xfrm>
            <a:off x="539552" y="4077072"/>
            <a:ext cx="1224136" cy="576064"/>
          </a:xfrm>
          <a:prstGeom prst="callout1">
            <a:avLst>
              <a:gd name="adj1" fmla="val 107617"/>
              <a:gd name="adj2" fmla="val 45524"/>
              <a:gd name="adj3" fmla="val 174229"/>
              <a:gd name="adj4" fmla="val 9981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10 in an</a:t>
            </a:r>
            <a:b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A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iPhone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?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Line Callout 1 (No Border) 24"/>
          <p:cNvSpPr/>
          <p:nvPr/>
        </p:nvSpPr>
        <p:spPr bwMode="auto">
          <a:xfrm>
            <a:off x="5580112" y="4221088"/>
            <a:ext cx="1224136" cy="576064"/>
          </a:xfrm>
          <a:prstGeom prst="callout1">
            <a:avLst>
              <a:gd name="adj1" fmla="val 107617"/>
              <a:gd name="adj2" fmla="val 45524"/>
              <a:gd name="adj3" fmla="val 175883"/>
              <a:gd name="adj4" fmla="val -289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600" dirty="0" smtClean="0">
                <a:latin typeface="+mn-lt"/>
              </a:rPr>
              <a:t>Over 100 in a BMW.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FB6611E-55A6-45B3-AD78-6E43A6085E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7410" name="Picture 2" descr="http://upload.wikimedia.org/wikipedia/commons/thumb/5/5e/JohnvonNeumann-LosAlamos.gif/200px-JohnvonNeumann-LosAlamos.gif">
            <a:hlinkClick r:id="rId2" tooltip="John von Neumann in the 1940s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760" y="1196752"/>
            <a:ext cx="2880319" cy="374441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11744" y="5013176"/>
            <a:ext cx="3168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+mn-lt"/>
              </a:rPr>
              <a:t>John von Neumann</a:t>
            </a:r>
            <a:endParaRPr lang="en-AU" dirty="0">
              <a:latin typeface="+mn-lt"/>
            </a:endParaRPr>
          </a:p>
        </p:txBody>
      </p:sp>
      <p:sp>
        <p:nvSpPr>
          <p:cNvPr id="9" name="Line Callout 1 (No Border) 8"/>
          <p:cNvSpPr/>
          <p:nvPr/>
        </p:nvSpPr>
        <p:spPr bwMode="auto">
          <a:xfrm>
            <a:off x="251520" y="1700808"/>
            <a:ext cx="2160240" cy="720080"/>
          </a:xfrm>
          <a:prstGeom prst="callout1">
            <a:avLst>
              <a:gd name="adj1" fmla="val 49856"/>
              <a:gd name="adj2" fmla="val 100890"/>
              <a:gd name="adj3" fmla="val 81856"/>
              <a:gd name="adj4" fmla="val 162366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800" dirty="0" smtClean="0">
                <a:latin typeface="+mn-lt"/>
              </a:rPr>
              <a:t>no</a:t>
            </a: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b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microprocessors</a:t>
            </a:r>
            <a:endParaRPr kumimoji="0" lang="en-A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Problem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Digital electronics has one solution for almost everything: </a:t>
            </a:r>
            <a:br>
              <a:rPr lang="en-AU" dirty="0" smtClean="0"/>
            </a:br>
            <a:r>
              <a:rPr lang="en-AU" dirty="0" smtClean="0"/>
              <a:t>the von Neumann processor.</a:t>
            </a:r>
          </a:p>
          <a:p>
            <a:r>
              <a:rPr lang="en-AU" dirty="0" smtClean="0"/>
              <a:t>It is great for everything from vacuum cleaners to analysing complex civil engineering structures.</a:t>
            </a:r>
          </a:p>
          <a:p>
            <a:r>
              <a:rPr lang="en-AU" dirty="0" smtClean="0"/>
              <a:t>It is now very highly optimised.</a:t>
            </a:r>
          </a:p>
          <a:p>
            <a:r>
              <a:rPr lang="en-AU" dirty="0" smtClean="0"/>
              <a:t>There are, however, a few things it is not good at. For example:</a:t>
            </a:r>
          </a:p>
          <a:p>
            <a:pPr lvl="1"/>
            <a:r>
              <a:rPr lang="en-AU" dirty="0" smtClean="0"/>
              <a:t>Recognition of patterns</a:t>
            </a:r>
          </a:p>
          <a:p>
            <a:pPr lvl="1"/>
            <a:r>
              <a:rPr lang="en-AU" dirty="0" smtClean="0"/>
              <a:t>Development of concepts</a:t>
            </a:r>
          </a:p>
          <a:p>
            <a:pPr lvl="1"/>
            <a:r>
              <a:rPr lang="en-AU" dirty="0" smtClean="0"/>
              <a:t>Learning</a:t>
            </a:r>
          </a:p>
          <a:p>
            <a:pPr lvl="1"/>
            <a:r>
              <a:rPr lang="en-AU" dirty="0" smtClean="0"/>
              <a:t>Open ended problem solving</a:t>
            </a:r>
          </a:p>
          <a:p>
            <a:pPr lvl="1"/>
            <a:r>
              <a:rPr lang="en-AU" dirty="0" smtClean="0"/>
              <a:t>Language</a:t>
            </a:r>
          </a:p>
          <a:p>
            <a:pPr lvl="1"/>
            <a:r>
              <a:rPr lang="en-AU" dirty="0" smtClean="0"/>
              <a:t>i.e. important aspects of </a:t>
            </a:r>
            <a:r>
              <a:rPr lang="en-AU" i="1" dirty="0" smtClean="0"/>
              <a:t>perception</a:t>
            </a:r>
            <a:r>
              <a:rPr lang="en-AU" dirty="0" smtClean="0"/>
              <a:t>, </a:t>
            </a:r>
            <a:r>
              <a:rPr lang="en-AU" i="1" dirty="0" smtClean="0"/>
              <a:t>cognition</a:t>
            </a:r>
            <a:r>
              <a:rPr lang="en-AU" dirty="0" smtClean="0"/>
              <a:t> or </a:t>
            </a:r>
            <a:r>
              <a:rPr lang="en-AU" i="1" dirty="0" smtClean="0"/>
              <a:t>intelligence</a:t>
            </a:r>
            <a:endParaRPr lang="en-AU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1D1695F-2B60-4D9F-8A00-2034947AE36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Project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1D1695F-2B60-4D9F-8A00-2034947AE36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 descr="for_the_love_of_the_network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60848"/>
            <a:ext cx="3223584" cy="24205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7584" y="4365104"/>
            <a:ext cx="1935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600" dirty="0" smtClean="0">
                <a:latin typeface="+mn-lt"/>
              </a:rPr>
              <a:t>John von </a:t>
            </a:r>
            <a:br>
              <a:rPr lang="en-AU" sz="1600" dirty="0" smtClean="0">
                <a:latin typeface="+mn-lt"/>
              </a:rPr>
            </a:br>
            <a:r>
              <a:rPr lang="en-AU" sz="1600" dirty="0" smtClean="0">
                <a:latin typeface="+mn-lt"/>
              </a:rPr>
              <a:t>Neumann’s Brain</a:t>
            </a:r>
            <a:endParaRPr lang="en-AU" sz="1600" dirty="0">
              <a:latin typeface="+mn-lt"/>
            </a:endParaRPr>
          </a:p>
        </p:txBody>
      </p:sp>
      <p:pic>
        <p:nvPicPr>
          <p:cNvPr id="18436" name="Picture 4" descr="File:Von Neumann architecture.sv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2395" y="1124744"/>
            <a:ext cx="2088232" cy="198879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852355" y="3068960"/>
            <a:ext cx="2951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dirty="0" smtClean="0">
                <a:latin typeface="+mn-lt"/>
              </a:rPr>
              <a:t>von Neumann </a:t>
            </a:r>
            <a:br>
              <a:rPr lang="en-AU" sz="1600" dirty="0" smtClean="0">
                <a:latin typeface="+mn-lt"/>
              </a:rPr>
            </a:br>
            <a:r>
              <a:rPr lang="en-AU" sz="1600" dirty="0" smtClean="0">
                <a:latin typeface="+mn-lt"/>
              </a:rPr>
              <a:t>Processor</a:t>
            </a:r>
            <a:endParaRPr lang="en-AU" sz="16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1988840"/>
            <a:ext cx="87716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dirty="0" smtClean="0">
                <a:latin typeface="+mn-lt"/>
              </a:rPr>
              <a:t>≠</a:t>
            </a:r>
            <a:endParaRPr lang="en-AU" sz="6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4077072"/>
            <a:ext cx="87716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dirty="0" smtClean="0">
                <a:latin typeface="+mn-lt"/>
              </a:rPr>
              <a:t>≈</a:t>
            </a:r>
            <a:endParaRPr lang="en-AU" sz="66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27984" y="3645024"/>
            <a:ext cx="1201562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?</a:t>
            </a:r>
            <a:endParaRPr lang="en-US" sz="13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2012 Update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6400800" cy="3505200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Since I gave this presentation at the 2011 expo</a:t>
            </a:r>
          </a:p>
          <a:p>
            <a:r>
              <a:rPr lang="en-AU" dirty="0" smtClean="0"/>
              <a:t>We have identified a body of like-minded research</a:t>
            </a:r>
          </a:p>
          <a:p>
            <a:pPr marL="0" indent="0" algn="ctr">
              <a:buNone/>
            </a:pPr>
            <a:r>
              <a:rPr lang="en-AU" i="1" dirty="0" smtClean="0"/>
              <a:t>Cognitive Architectures</a:t>
            </a:r>
          </a:p>
          <a:p>
            <a:r>
              <a:rPr lang="en-AU" dirty="0" smtClean="0"/>
              <a:t>3 new PhD students have started working on the problem</a:t>
            </a:r>
          </a:p>
          <a:p>
            <a:pPr lvl="1"/>
            <a:r>
              <a:rPr lang="en-AU" dirty="0" smtClean="0"/>
              <a:t>Muhammad Usman Khan: </a:t>
            </a:r>
            <a:br>
              <a:rPr lang="en-AU" dirty="0" smtClean="0"/>
            </a:br>
            <a:r>
              <a:rPr lang="en-AU" dirty="0" smtClean="0"/>
              <a:t>High Level Abstractions of </a:t>
            </a:r>
            <a:br>
              <a:rPr lang="en-AU" dirty="0" smtClean="0"/>
            </a:br>
            <a:r>
              <a:rPr lang="en-AU" dirty="0" smtClean="0"/>
              <a:t>Cognition and Learning</a:t>
            </a:r>
          </a:p>
          <a:p>
            <a:pPr lvl="1"/>
            <a:r>
              <a:rPr lang="en-AU" dirty="0" smtClean="0"/>
              <a:t>Francis Li: Holistic Evaluation </a:t>
            </a:r>
            <a:br>
              <a:rPr lang="en-AU" dirty="0" smtClean="0"/>
            </a:br>
            <a:r>
              <a:rPr lang="en-AU" dirty="0" smtClean="0"/>
              <a:t>of Cognitive Architectures, </a:t>
            </a:r>
            <a:br>
              <a:rPr lang="en-AU" dirty="0" smtClean="0"/>
            </a:br>
            <a:r>
              <a:rPr lang="en-AU" dirty="0" smtClean="0"/>
              <a:t>their Capabilities &amp; Requirements</a:t>
            </a:r>
          </a:p>
          <a:p>
            <a:pPr lvl="1"/>
            <a:r>
              <a:rPr lang="en-AU" dirty="0" smtClean="0"/>
              <a:t>Ying </a:t>
            </a:r>
            <a:r>
              <a:rPr lang="en-AU" dirty="0" err="1" smtClean="0"/>
              <a:t>Ying</a:t>
            </a:r>
            <a:r>
              <a:rPr lang="en-AU" dirty="0" smtClean="0"/>
              <a:t> Tiong: the Role of </a:t>
            </a:r>
            <a:br>
              <a:rPr lang="en-AU" dirty="0" smtClean="0"/>
            </a:br>
            <a:r>
              <a:rPr lang="en-AU" dirty="0" smtClean="0"/>
              <a:t>Memory in Cognition and </a:t>
            </a:r>
            <a:br>
              <a:rPr lang="en-AU" dirty="0" smtClean="0"/>
            </a:br>
            <a:r>
              <a:rPr lang="en-AU" dirty="0" smtClean="0"/>
              <a:t>Perception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F1D1695F-2B60-4D9F-8A00-2034947AE36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8" name="Picture 4" descr="https://encrypted-tbn1.google.com/images?q=tbn:ANd9GcQJyrD3v7srIJ2SyVCSNdwgg2aeZ9v-VO0Wdjfp_Fnu7gH0BwY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472" y="2993901"/>
            <a:ext cx="1724025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21027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ofa_tmpl02a">
  <a:themeElements>
    <a:clrScheme name="">
      <a:dk1>
        <a:srgbClr val="586777"/>
      </a:dk1>
      <a:lt1>
        <a:srgbClr val="FFFFFF"/>
      </a:lt1>
      <a:dk2>
        <a:srgbClr val="660033"/>
      </a:dk2>
      <a:lt2>
        <a:srgbClr val="DCE2EC"/>
      </a:lt2>
      <a:accent1>
        <a:srgbClr val="C4CAD4"/>
      </a:accent1>
      <a:accent2>
        <a:srgbClr val="778899"/>
      </a:accent2>
      <a:accent3>
        <a:srgbClr val="FFFFFF"/>
      </a:accent3>
      <a:accent4>
        <a:srgbClr val="4A5765"/>
      </a:accent4>
      <a:accent5>
        <a:srgbClr val="DEE1E6"/>
      </a:accent5>
      <a:accent6>
        <a:srgbClr val="6B7B8A"/>
      </a:accent6>
      <a:hlink>
        <a:srgbClr val="336699"/>
      </a:hlink>
      <a:folHlink>
        <a:srgbClr val="99CC00"/>
      </a:folHlink>
    </a:clrScheme>
    <a:fontScheme name="Blank Presentation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uofa_tmpl02a</Template>
  <TotalTime>111</TotalTime>
  <Words>133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uofa_tmpl02a</vt:lpstr>
      <vt:lpstr>Digital Architectures for Artificial Intelligence</vt:lpstr>
      <vt:lpstr>PowerPoint Presentation</vt:lpstr>
      <vt:lpstr>PowerPoint Presentation</vt:lpstr>
      <vt:lpstr>The Problem</vt:lpstr>
      <vt:lpstr>The Project</vt:lpstr>
      <vt:lpstr>2012 Update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Architectures for Artificial Intellegence</dc:title>
  <dc:subject>The University of Adelaide</dc:subject>
  <dc:creator>phillips</dc:creator>
  <cp:lastModifiedBy>phillips</cp:lastModifiedBy>
  <cp:revision>22</cp:revision>
  <dcterms:created xsi:type="dcterms:W3CDTF">2011-05-05T05:27:31Z</dcterms:created>
  <dcterms:modified xsi:type="dcterms:W3CDTF">2012-08-03T01:27:02Z</dcterms:modified>
</cp:coreProperties>
</file>