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70" r:id="rId3"/>
    <p:sldId id="263" r:id="rId4"/>
    <p:sldId id="258" r:id="rId5"/>
    <p:sldId id="259" r:id="rId6"/>
    <p:sldId id="260" r:id="rId7"/>
    <p:sldId id="261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16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74A0-886B-4E5C-BD27-6477F4AD1CB6}" type="datetimeFigureOut">
              <a:rPr lang="en-AU" smtClean="0"/>
              <a:pPr/>
              <a:t>2/08/2012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E26-741B-41C9-AB3F-A95BDD22000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74A0-886B-4E5C-BD27-6477F4AD1CB6}" type="datetimeFigureOut">
              <a:rPr lang="en-AU" smtClean="0"/>
              <a:pPr/>
              <a:t>2/08/2012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E26-741B-41C9-AB3F-A95BDD22000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74A0-886B-4E5C-BD27-6477F4AD1CB6}" type="datetimeFigureOut">
              <a:rPr lang="en-AU" smtClean="0"/>
              <a:pPr/>
              <a:t>2/08/2012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E26-741B-41C9-AB3F-A95BDD22000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74A0-886B-4E5C-BD27-6477F4AD1CB6}" type="datetimeFigureOut">
              <a:rPr lang="en-AU" smtClean="0"/>
              <a:pPr/>
              <a:t>2/08/2012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E26-741B-41C9-AB3F-A95BDD22000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74A0-886B-4E5C-BD27-6477F4AD1CB6}" type="datetimeFigureOut">
              <a:rPr lang="en-AU" smtClean="0"/>
              <a:pPr/>
              <a:t>2/08/2012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E26-741B-41C9-AB3F-A95BDD22000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74A0-886B-4E5C-BD27-6477F4AD1CB6}" type="datetimeFigureOut">
              <a:rPr lang="en-AU" smtClean="0"/>
              <a:pPr/>
              <a:t>2/08/2012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E26-741B-41C9-AB3F-A95BDD22000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74A0-886B-4E5C-BD27-6477F4AD1CB6}" type="datetimeFigureOut">
              <a:rPr lang="en-AU" smtClean="0"/>
              <a:pPr/>
              <a:t>2/08/2012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E26-741B-41C9-AB3F-A95BDD22000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74A0-886B-4E5C-BD27-6477F4AD1CB6}" type="datetimeFigureOut">
              <a:rPr lang="en-AU" smtClean="0"/>
              <a:pPr/>
              <a:t>2/08/2012</a:t>
            </a:fld>
            <a:endParaRPr lang="en-A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2426E26-741B-41C9-AB3F-A95BDD22000A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74A0-886B-4E5C-BD27-6477F4AD1CB6}" type="datetimeFigureOut">
              <a:rPr lang="en-AU" smtClean="0"/>
              <a:pPr/>
              <a:t>2/08/2012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E26-741B-41C9-AB3F-A95BDD22000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C74A0-886B-4E5C-BD27-6477F4AD1CB6}" type="datetimeFigureOut">
              <a:rPr lang="en-AU" smtClean="0"/>
              <a:pPr/>
              <a:t>2/08/2012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2426E26-741B-41C9-AB3F-A95BDD22000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88C74A0-886B-4E5C-BD27-6477F4AD1CB6}" type="datetimeFigureOut">
              <a:rPr lang="en-AU" smtClean="0"/>
              <a:pPr/>
              <a:t>2/08/2012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26E26-741B-41C9-AB3F-A95BDD22000A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88C74A0-886B-4E5C-BD27-6477F4AD1CB6}" type="datetimeFigureOut">
              <a:rPr lang="en-AU" smtClean="0"/>
              <a:pPr/>
              <a:t>2/08/2012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2426E26-741B-41C9-AB3F-A95BDD22000A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Ideas for PhD topics</a:t>
            </a:r>
            <a:br>
              <a:rPr lang="en-AU" dirty="0" smtClean="0"/>
            </a:br>
            <a:r>
              <a:rPr lang="en-AU" sz="3600" dirty="0" smtClean="0"/>
              <a:t/>
            </a:r>
            <a:br>
              <a:rPr lang="en-AU" sz="3600" dirty="0" smtClean="0"/>
            </a:br>
            <a:r>
              <a:rPr lang="en-AU" sz="3600" dirty="0" smtClean="0"/>
              <a:t>2012 Research Expo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400" dirty="0" smtClean="0"/>
              <a:t>Dr Derek Rogers</a:t>
            </a:r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Background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AU" dirty="0" smtClean="0"/>
              <a:t>One of the other reasons for turning phones off related to the effect on networks of a high altitude (high power) mobile. </a:t>
            </a:r>
          </a:p>
          <a:p>
            <a:pPr lvl="1"/>
            <a:r>
              <a:rPr lang="en-AU" dirty="0" smtClean="0"/>
              <a:t>Modern devices are much lower power, higher frequencies, use more modern modulation techniques. </a:t>
            </a:r>
          </a:p>
          <a:p>
            <a:pPr lvl="1"/>
            <a:r>
              <a:rPr lang="en-AU" dirty="0" smtClean="0"/>
              <a:t>There has been some research into EMI/EMC in aeroplanes but not much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Problem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AU" dirty="0" smtClean="0"/>
              <a:t>The intent of the PhD would be</a:t>
            </a:r>
          </a:p>
          <a:p>
            <a:pPr lvl="2"/>
            <a:r>
              <a:rPr lang="en-AU" dirty="0" smtClean="0"/>
              <a:t>To model to a reasonable fidelity EMC from personal devices in aeroplanes under a variety of scenarios</a:t>
            </a:r>
          </a:p>
          <a:p>
            <a:pPr lvl="2"/>
            <a:r>
              <a:rPr lang="en-AU" dirty="0" smtClean="0"/>
              <a:t>Identify the effects of EMC on different aeroplane systems</a:t>
            </a:r>
          </a:p>
          <a:p>
            <a:pPr lvl="2"/>
            <a:r>
              <a:rPr lang="en-AU" dirty="0" smtClean="0"/>
              <a:t>Propose and analyse ways of allowing the two systems to safely co-exist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Research Direction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en-AU" dirty="0" smtClean="0"/>
              <a:t>The research can explore a number of directions but should explore:</a:t>
            </a:r>
          </a:p>
          <a:p>
            <a:pPr lvl="2"/>
            <a:r>
              <a:rPr lang="en-AU" dirty="0" smtClean="0"/>
              <a:t>Different ways to model the problem and the strengths and limitations of the different models</a:t>
            </a:r>
          </a:p>
          <a:p>
            <a:pPr lvl="2"/>
            <a:r>
              <a:rPr lang="en-AU" dirty="0" smtClean="0"/>
              <a:t>Consider the fidelity of the devices modelled, the susceptibility of aircraft systems</a:t>
            </a:r>
          </a:p>
          <a:p>
            <a:pPr lvl="2"/>
            <a:r>
              <a:rPr lang="en-AU" dirty="0" smtClean="0"/>
              <a:t>People and other insulators / reflectors</a:t>
            </a:r>
          </a:p>
          <a:p>
            <a:pPr lvl="1"/>
            <a:r>
              <a:rPr lang="en-AU" dirty="0" smtClean="0"/>
              <a:t>Involves understanding EMI/EMC, communications systems, mathematical modelling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Skills and Behaviours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AU" dirty="0" smtClean="0"/>
              <a:t>Anyone interested should first have an interest in solving the problem, then a strength in mathematical modelling and simulation with a very practical focus. </a:t>
            </a:r>
          </a:p>
          <a:p>
            <a:pPr lvl="1"/>
            <a:r>
              <a:rPr lang="en-AU" dirty="0" smtClean="0"/>
              <a:t>The research may involve aspects of EMI/EMC, communications systems, and physiology.</a:t>
            </a:r>
          </a:p>
          <a:p>
            <a:pPr lvl="1"/>
            <a:r>
              <a:rPr lang="en-AU" dirty="0" smtClean="0"/>
              <a:t>The research will require understanding aerospace and communications systems. 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Other areas of interest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Ideas for PhD Topics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Other areas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en-AU" dirty="0" smtClean="0"/>
              <a:t>The following ideas require further development into research topics</a:t>
            </a:r>
          </a:p>
          <a:p>
            <a:pPr lvl="2"/>
            <a:r>
              <a:rPr lang="en-AU" dirty="0" smtClean="0"/>
              <a:t>Flexible Solar Generation and Storage Systems</a:t>
            </a:r>
          </a:p>
          <a:p>
            <a:pPr lvl="2"/>
            <a:r>
              <a:rPr lang="en-AU" dirty="0" smtClean="0"/>
              <a:t>Soft Robots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Flexible Solar Generation and Storage Systems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en-AU" dirty="0" smtClean="0"/>
              <a:t>New technologies allow the creation of ‘flexible’ batteries; [Soon to be published in ‘Nature’]  </a:t>
            </a:r>
          </a:p>
          <a:p>
            <a:pPr lvl="1"/>
            <a:r>
              <a:rPr lang="en-AU" dirty="0" smtClean="0"/>
              <a:t>Similarly another new technology is a paint that has solar generation properties.</a:t>
            </a:r>
          </a:p>
          <a:p>
            <a:pPr lvl="1"/>
            <a:r>
              <a:rPr lang="en-AU" dirty="0" smtClean="0"/>
              <a:t>The research would investigate and analyse these technologies </a:t>
            </a:r>
          </a:p>
          <a:p>
            <a:r>
              <a:rPr lang="en-AU" dirty="0" smtClean="0"/>
              <a:t>Why does it matter? </a:t>
            </a:r>
          </a:p>
          <a:p>
            <a:pPr lvl="1"/>
            <a:r>
              <a:rPr lang="en-AU" dirty="0" smtClean="0"/>
              <a:t>Imagine the ability to ‘paint’ your car or your roof to make it into a solar generation system and imagine a battery that could be moulded to the roof storing the energy for night time use. </a:t>
            </a:r>
          </a:p>
          <a:p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Soft Robots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925144"/>
          </a:xfrm>
        </p:spPr>
        <p:txBody>
          <a:bodyPr>
            <a:noAutofit/>
          </a:bodyPr>
          <a:lstStyle/>
          <a:p>
            <a:r>
              <a:rPr lang="en-AU" dirty="0" smtClean="0"/>
              <a:t>Robots are hard metallic things, right?</a:t>
            </a:r>
          </a:p>
          <a:p>
            <a:pPr lvl="1"/>
            <a:r>
              <a:rPr lang="en-AU" dirty="0" smtClean="0"/>
              <a:t>Not for long, new robotic systems are to able to adapt their shapes to climb under or over things, the use air to inflate, deflate and change shape.</a:t>
            </a:r>
          </a:p>
          <a:p>
            <a:pPr lvl="1"/>
            <a:r>
              <a:rPr lang="en-AU" dirty="0" smtClean="0"/>
              <a:t>This leads to a whole series of research topics on the integration of different sensors and control of such systems.</a:t>
            </a:r>
          </a:p>
          <a:p>
            <a:r>
              <a:rPr lang="en-AU" dirty="0" smtClean="0"/>
              <a:t>Why does it matter? </a:t>
            </a:r>
          </a:p>
          <a:p>
            <a:pPr lvl="1"/>
            <a:r>
              <a:rPr lang="en-AU" dirty="0" smtClean="0"/>
              <a:t>Soft robots will find more acceptance in the consumer (home) </a:t>
            </a:r>
            <a:r>
              <a:rPr lang="en-AU" dirty="0" smtClean="0"/>
              <a:t>market.</a:t>
            </a:r>
            <a:endParaRPr lang="en-AU" dirty="0" smtClean="0"/>
          </a:p>
          <a:p>
            <a:pPr lvl="1"/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704" y="274638"/>
            <a:ext cx="6017096" cy="1143000"/>
          </a:xfrm>
        </p:spPr>
        <p:txBody>
          <a:bodyPr/>
          <a:lstStyle/>
          <a:p>
            <a:pPr algn="r"/>
            <a:r>
              <a:rPr lang="en-AU" dirty="0" smtClean="0"/>
              <a:t>About Dr Derek Rogers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7704" y="1628800"/>
            <a:ext cx="6603504" cy="4525963"/>
          </a:xfrm>
        </p:spPr>
        <p:txBody>
          <a:bodyPr>
            <a:normAutofit fontScale="92500" lnSpcReduction="10000"/>
          </a:bodyPr>
          <a:lstStyle/>
          <a:p>
            <a:r>
              <a:rPr lang="en-AU" dirty="0" smtClean="0"/>
              <a:t>Adjunct of the </a:t>
            </a:r>
            <a:r>
              <a:rPr lang="en-AU" dirty="0" smtClean="0"/>
              <a:t>School </a:t>
            </a:r>
            <a:r>
              <a:rPr lang="en-AU" dirty="0" smtClean="0"/>
              <a:t>of Electrical and Electronic Engineering</a:t>
            </a:r>
          </a:p>
          <a:p>
            <a:pPr lvl="1"/>
            <a:r>
              <a:rPr lang="en-AU" dirty="0" smtClean="0"/>
              <a:t>Previously co-supervised one student </a:t>
            </a:r>
            <a:r>
              <a:rPr lang="en-AU" dirty="0" smtClean="0"/>
              <a:t>in </a:t>
            </a:r>
            <a:r>
              <a:rPr lang="en-AU" dirty="0" smtClean="0"/>
              <a:t>the area of Image Watermarking – they successfully completed their PhD</a:t>
            </a:r>
          </a:p>
          <a:p>
            <a:endParaRPr lang="en-AU" dirty="0" smtClean="0"/>
          </a:p>
          <a:p>
            <a:r>
              <a:rPr lang="en-AU" dirty="0" smtClean="0"/>
              <a:t>Also an Adjunct Associate Professor at the University of South Australia</a:t>
            </a:r>
          </a:p>
          <a:p>
            <a:pPr lvl="1"/>
            <a:r>
              <a:rPr lang="en-AU" dirty="0" smtClean="0"/>
              <a:t>Primary supervisor for one student in the area of Software Acquisition – they successfully completed their PhD in 2012. </a:t>
            </a:r>
          </a:p>
          <a:p>
            <a:endParaRPr lang="en-AU" dirty="0" smtClean="0"/>
          </a:p>
          <a:p>
            <a:endParaRPr lang="en-AU" dirty="0"/>
          </a:p>
        </p:txBody>
      </p:sp>
      <p:pic>
        <p:nvPicPr>
          <p:cNvPr id="1026" name="Picture 2" descr="Photo of Derek Rog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1728192" cy="2579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118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Biography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AU" smtClean="0"/>
              <a:t>Currently the Deputy Systems Engineering Manager – Amphibious Assault Ships (LHD) with Saab Systems</a:t>
            </a:r>
          </a:p>
          <a:p>
            <a:r>
              <a:rPr lang="en-AU" smtClean="0"/>
              <a:t>Prior to this worked with BAE Systems for 5 years, Motorola for 5 years, CTIN for 3 years</a:t>
            </a:r>
          </a:p>
          <a:p>
            <a:r>
              <a:rPr lang="en-AU" smtClean="0"/>
              <a:t>Has over 30 publications on a wide range of engineering topics</a:t>
            </a:r>
          </a:p>
          <a:p>
            <a:r>
              <a:rPr lang="en-AU" smtClean="0"/>
              <a:t>Sits on the Federal Government’s Advisory Council on Intellectual Property (ACIP)</a:t>
            </a:r>
          </a:p>
          <a:p>
            <a:r>
              <a:rPr lang="en-AU" smtClean="0"/>
              <a:t>Has won numerous academic and corporate best practice awards</a:t>
            </a:r>
          </a:p>
          <a:p>
            <a:r>
              <a:rPr lang="en-AU" smtClean="0"/>
              <a:t>Has travelled extensively around the world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2652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PhD Ideas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Improved ship-board man overboard search and track systems</a:t>
            </a:r>
          </a:p>
          <a:p>
            <a:r>
              <a:rPr lang="en-AU" dirty="0" smtClean="0"/>
              <a:t>The EMI impact of personal electronic devices on aeroplane systems</a:t>
            </a:r>
          </a:p>
          <a:p>
            <a:endParaRPr lang="en-AU" dirty="0" smtClean="0"/>
          </a:p>
          <a:p>
            <a:r>
              <a:rPr lang="en-AU" dirty="0" smtClean="0"/>
              <a:t>A collection of other areas of interest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Improved ship-board man overboard search and track systems 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Ideas for PhD Topics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Background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AU" dirty="0" smtClean="0"/>
              <a:t>One of the sensors on many naval vessels is an Infra-Red Search and Track (IRST) system</a:t>
            </a:r>
          </a:p>
          <a:p>
            <a:pPr lvl="1"/>
            <a:r>
              <a:rPr lang="en-AU" dirty="0" smtClean="0"/>
              <a:t>IRST systems are often used for missile detection but can also be used for </a:t>
            </a:r>
            <a:r>
              <a:rPr lang="en-AU" dirty="0" smtClean="0"/>
              <a:t>man </a:t>
            </a:r>
            <a:r>
              <a:rPr lang="en-AU" dirty="0" smtClean="0"/>
              <a:t>overboard detection and tracking. </a:t>
            </a:r>
          </a:p>
          <a:p>
            <a:pPr lvl="1"/>
            <a:r>
              <a:rPr lang="en-AU" dirty="0" smtClean="0"/>
              <a:t>When placed on a ship </a:t>
            </a:r>
            <a:r>
              <a:rPr lang="en-AU" dirty="0" smtClean="0"/>
              <a:t>a </a:t>
            </a:r>
            <a:r>
              <a:rPr lang="en-AU" dirty="0" smtClean="0"/>
              <a:t>sensor has to contend with roll/pitch/yaw of the ship, various sea states and often a very small target (the person overboard) to try and detect and track.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Problem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AU" dirty="0" smtClean="0"/>
              <a:t>The intent of the PhD would be to look at ways of improving IRST systems in the context of man overboard detection and tracking</a:t>
            </a:r>
          </a:p>
          <a:p>
            <a:pPr lvl="2"/>
            <a:r>
              <a:rPr lang="en-AU" dirty="0" smtClean="0"/>
              <a:t>Taking into account the mounting on a ship and the maritime environment</a:t>
            </a:r>
          </a:p>
          <a:p>
            <a:pPr lvl="1"/>
            <a:r>
              <a:rPr lang="en-AU" dirty="0" smtClean="0"/>
              <a:t>‘Improving’ means increased probability of detection and tracking under adverse conditions:</a:t>
            </a:r>
          </a:p>
          <a:p>
            <a:pPr lvl="2"/>
            <a:r>
              <a:rPr lang="en-AU" dirty="0" smtClean="0"/>
              <a:t>Sea state, atmospheric conditions, solar conditions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Research Direction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AU" dirty="0" smtClean="0"/>
              <a:t>The research can explore a number of directions but should explore and consider the performance of detection and tracking algorithms under different situations and look to improve them:</a:t>
            </a:r>
          </a:p>
          <a:p>
            <a:pPr lvl="2"/>
            <a:r>
              <a:rPr lang="en-AU" dirty="0" smtClean="0"/>
              <a:t>Perhaps by taking into account input from other sensors to provide an increased probability of detection and tracking stability</a:t>
            </a:r>
          </a:p>
          <a:p>
            <a:pPr lvl="2"/>
            <a:r>
              <a:rPr lang="en-AU" dirty="0" smtClean="0"/>
              <a:t>Perhaps by taking into account image recognition </a:t>
            </a:r>
          </a:p>
          <a:p>
            <a:pPr lvl="1"/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Skills and Behaviours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AU" dirty="0" smtClean="0"/>
              <a:t>Anyone interested should first have an interest in solving the problem, then a strength in mathematical modelling and simulation with a very practical focus. </a:t>
            </a:r>
          </a:p>
          <a:p>
            <a:pPr lvl="1"/>
            <a:r>
              <a:rPr lang="en-AU" dirty="0" smtClean="0"/>
              <a:t>The research may involve aspects of radar theory, electro-optics and control theory.</a:t>
            </a:r>
          </a:p>
          <a:p>
            <a:pPr lvl="1"/>
            <a:r>
              <a:rPr lang="en-AU" dirty="0" smtClean="0"/>
              <a:t>The research will require understanding maritime systems and the maritime environment. 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The EMI Impact of Personal Electronic Devices on Aeroplane Systems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Ideas for PhD Topics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Background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AU" dirty="0" smtClean="0"/>
              <a:t>Most people are familiar with the phrase “</a:t>
            </a:r>
            <a:r>
              <a:rPr lang="en-AU" i="1" dirty="0" smtClean="0"/>
              <a:t>Please turn off all electronic equipment because it may interfere with aircraft navigation systems</a:t>
            </a:r>
            <a:r>
              <a:rPr lang="en-AU" dirty="0" smtClean="0"/>
              <a:t>” </a:t>
            </a:r>
          </a:p>
          <a:p>
            <a:pPr lvl="1"/>
            <a:r>
              <a:rPr lang="en-AU" dirty="0" smtClean="0"/>
              <a:t>Firstly, that is the safest thing to do</a:t>
            </a:r>
          </a:p>
          <a:p>
            <a:pPr lvl="1"/>
            <a:r>
              <a:rPr lang="en-AU" dirty="0" smtClean="0"/>
              <a:t>But there is increasing prevalence of personal communications devices</a:t>
            </a:r>
          </a:p>
          <a:p>
            <a:pPr lvl="2"/>
            <a:r>
              <a:rPr lang="en-AU" dirty="0" smtClean="0"/>
              <a:t>Most people turn them off, </a:t>
            </a:r>
          </a:p>
          <a:p>
            <a:pPr lvl="2"/>
            <a:r>
              <a:rPr lang="en-AU" dirty="0" smtClean="0"/>
              <a:t>Some people forget or don’t know how; and</a:t>
            </a:r>
          </a:p>
          <a:p>
            <a:pPr lvl="2"/>
            <a:r>
              <a:rPr lang="en-AU" dirty="0" smtClean="0"/>
              <a:t>Some people wilfully keep them on. </a:t>
            </a:r>
          </a:p>
          <a:p>
            <a:pPr lvl="1"/>
            <a:endParaRPr lang="en-A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166</TotalTime>
  <Words>917</Words>
  <Application>Microsoft Office PowerPoint</Application>
  <PresentationFormat>On-screen Show (4:3)</PresentationFormat>
  <Paragraphs>85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Technic</vt:lpstr>
      <vt:lpstr>Ideas for PhD topics  2012 Research Expo</vt:lpstr>
      <vt:lpstr>PhD Ideas</vt:lpstr>
      <vt:lpstr>Improved ship-board man overboard search and track systems </vt:lpstr>
      <vt:lpstr>Background</vt:lpstr>
      <vt:lpstr>Problem</vt:lpstr>
      <vt:lpstr>Research Direction</vt:lpstr>
      <vt:lpstr>Skills and Behaviours</vt:lpstr>
      <vt:lpstr>The EMI Impact of Personal Electronic Devices on Aeroplane Systems</vt:lpstr>
      <vt:lpstr>Background</vt:lpstr>
      <vt:lpstr>Background</vt:lpstr>
      <vt:lpstr>Problem</vt:lpstr>
      <vt:lpstr>Research Direction</vt:lpstr>
      <vt:lpstr>Skills and Behaviours</vt:lpstr>
      <vt:lpstr>Other areas of interest</vt:lpstr>
      <vt:lpstr>Other areas</vt:lpstr>
      <vt:lpstr>Flexible Solar Generation and Storage Systems</vt:lpstr>
      <vt:lpstr>Soft Robots</vt:lpstr>
      <vt:lpstr>About Dr Derek Rogers</vt:lpstr>
      <vt:lpstr>Biography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Ideas for PhD topics</dc:title>
  <dc:creator>Derek Rogers</dc:creator>
  <cp:lastModifiedBy>cclim</cp:lastModifiedBy>
  <cp:revision>16</cp:revision>
  <dcterms:created xsi:type="dcterms:W3CDTF">2012-06-18T12:37:20Z</dcterms:created>
  <dcterms:modified xsi:type="dcterms:W3CDTF">2012-08-02T09:04:40Z</dcterms:modified>
</cp:coreProperties>
</file>