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5122525" cy="10693400"/>
  <p:notesSz cx="9942513" cy="14371638"/>
  <p:defaultTextStyle>
    <a:defPPr>
      <a:defRPr lang="en-US"/>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654" y="-108"/>
      </p:cViewPr>
      <p:guideLst>
        <p:guide orient="horz" pos="3368"/>
        <p:guide pos="476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4190" y="3321887"/>
            <a:ext cx="12854146" cy="229215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37564" indent="0" algn="ctr">
              <a:buNone/>
              <a:defRPr>
                <a:solidFill>
                  <a:schemeClr val="tx1">
                    <a:tint val="75000"/>
                  </a:schemeClr>
                </a:solidFill>
              </a:defRPr>
            </a:lvl2pPr>
            <a:lvl3pPr marL="1475128" indent="0" algn="ctr">
              <a:buNone/>
              <a:defRPr>
                <a:solidFill>
                  <a:schemeClr val="tx1">
                    <a:tint val="75000"/>
                  </a:schemeClr>
                </a:solidFill>
              </a:defRPr>
            </a:lvl3pPr>
            <a:lvl4pPr marL="2212693" indent="0" algn="ctr">
              <a:buNone/>
              <a:defRPr>
                <a:solidFill>
                  <a:schemeClr val="tx1">
                    <a:tint val="75000"/>
                  </a:schemeClr>
                </a:solidFill>
              </a:defRPr>
            </a:lvl4pPr>
            <a:lvl5pPr marL="2950257" indent="0" algn="ctr">
              <a:buNone/>
              <a:defRPr>
                <a:solidFill>
                  <a:schemeClr val="tx1">
                    <a:tint val="75000"/>
                  </a:schemeClr>
                </a:solidFill>
              </a:defRPr>
            </a:lvl5pPr>
            <a:lvl6pPr marL="3687821" indent="0" algn="ctr">
              <a:buNone/>
              <a:defRPr>
                <a:solidFill>
                  <a:schemeClr val="tx1">
                    <a:tint val="75000"/>
                  </a:schemeClr>
                </a:solidFill>
              </a:defRPr>
            </a:lvl6pPr>
            <a:lvl7pPr marL="4425385" indent="0" algn="ctr">
              <a:buNone/>
              <a:defRPr>
                <a:solidFill>
                  <a:schemeClr val="tx1">
                    <a:tint val="75000"/>
                  </a:schemeClr>
                </a:solidFill>
              </a:defRPr>
            </a:lvl7pPr>
            <a:lvl8pPr marL="5162949" indent="0" algn="ctr">
              <a:buNone/>
              <a:defRPr>
                <a:solidFill>
                  <a:schemeClr val="tx1">
                    <a:tint val="75000"/>
                  </a:schemeClr>
                </a:solidFill>
              </a:defRPr>
            </a:lvl8pPr>
            <a:lvl9pPr marL="59005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63831" y="428233"/>
            <a:ext cx="3402568" cy="9124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6126" y="428233"/>
            <a:ext cx="9955662" cy="9124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575" y="6871501"/>
            <a:ext cx="12854146" cy="2123828"/>
          </a:xfrm>
        </p:spPr>
        <p:txBody>
          <a:bodyPr anchor="t"/>
          <a:lstStyle>
            <a:lvl1pPr algn="l">
              <a:defRPr sz="6500" b="1" cap="all"/>
            </a:lvl1pPr>
          </a:lstStyle>
          <a:p>
            <a:r>
              <a:rPr lang="en-US" smtClean="0"/>
              <a:t>Click to edit Master title style</a:t>
            </a:r>
            <a:endParaRPr lang="en-US"/>
          </a:p>
        </p:txBody>
      </p:sp>
      <p:sp>
        <p:nvSpPr>
          <p:cNvPr id="3" name="Text Placeholder 2"/>
          <p:cNvSpPr>
            <a:spLocks noGrp="1"/>
          </p:cNvSpPr>
          <p:nvPr>
            <p:ph type="body" idx="1"/>
          </p:nvPr>
        </p:nvSpPr>
        <p:spPr>
          <a:xfrm>
            <a:off x="1194575" y="4532320"/>
            <a:ext cx="12854146" cy="2339181"/>
          </a:xfrm>
        </p:spPr>
        <p:txBody>
          <a:bodyPr anchor="b"/>
          <a:lstStyle>
            <a:lvl1pPr marL="0" indent="0">
              <a:buNone/>
              <a:defRPr sz="3200">
                <a:solidFill>
                  <a:schemeClr val="tx1">
                    <a:tint val="75000"/>
                  </a:schemeClr>
                </a:solidFill>
              </a:defRPr>
            </a:lvl1pPr>
            <a:lvl2pPr marL="737564" indent="0">
              <a:buNone/>
              <a:defRPr sz="2900">
                <a:solidFill>
                  <a:schemeClr val="tx1">
                    <a:tint val="75000"/>
                  </a:schemeClr>
                </a:solidFill>
              </a:defRPr>
            </a:lvl2pPr>
            <a:lvl3pPr marL="1475128" indent="0">
              <a:buNone/>
              <a:defRPr sz="2500">
                <a:solidFill>
                  <a:schemeClr val="tx1">
                    <a:tint val="75000"/>
                  </a:schemeClr>
                </a:solidFill>
              </a:defRPr>
            </a:lvl3pPr>
            <a:lvl4pPr marL="2212693" indent="0">
              <a:buNone/>
              <a:defRPr sz="2300">
                <a:solidFill>
                  <a:schemeClr val="tx1">
                    <a:tint val="75000"/>
                  </a:schemeClr>
                </a:solidFill>
              </a:defRPr>
            </a:lvl4pPr>
            <a:lvl5pPr marL="2950257" indent="0">
              <a:buNone/>
              <a:defRPr sz="2300">
                <a:solidFill>
                  <a:schemeClr val="tx1">
                    <a:tint val="75000"/>
                  </a:schemeClr>
                </a:solidFill>
              </a:defRPr>
            </a:lvl5pPr>
            <a:lvl6pPr marL="3687821" indent="0">
              <a:buNone/>
              <a:defRPr sz="2300">
                <a:solidFill>
                  <a:schemeClr val="tx1">
                    <a:tint val="75000"/>
                  </a:schemeClr>
                </a:solidFill>
              </a:defRPr>
            </a:lvl6pPr>
            <a:lvl7pPr marL="4425385" indent="0">
              <a:buNone/>
              <a:defRPr sz="2300">
                <a:solidFill>
                  <a:schemeClr val="tx1">
                    <a:tint val="75000"/>
                  </a:schemeClr>
                </a:solidFill>
              </a:defRPr>
            </a:lvl7pPr>
            <a:lvl8pPr marL="5162949" indent="0">
              <a:buNone/>
              <a:defRPr sz="2300">
                <a:solidFill>
                  <a:schemeClr val="tx1">
                    <a:tint val="75000"/>
                  </a:schemeClr>
                </a:solidFill>
              </a:defRPr>
            </a:lvl8pPr>
            <a:lvl9pPr marL="5900513" indent="0">
              <a:buNone/>
              <a:defRPr sz="2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6126" y="2495128"/>
            <a:ext cx="6679115" cy="7057149"/>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87284" y="2495128"/>
            <a:ext cx="6679115" cy="7057149"/>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56127" y="2393640"/>
            <a:ext cx="6681741" cy="997555"/>
          </a:xfrm>
        </p:spPr>
        <p:txBody>
          <a:bodyPr anchor="b"/>
          <a:lstStyle>
            <a:lvl1pPr marL="0" indent="0">
              <a:buNone/>
              <a:defRPr sz="3900" b="1"/>
            </a:lvl1pPr>
            <a:lvl2pPr marL="737564" indent="0">
              <a:buNone/>
              <a:defRPr sz="3200" b="1"/>
            </a:lvl2pPr>
            <a:lvl3pPr marL="1475128" indent="0">
              <a:buNone/>
              <a:defRPr sz="2900" b="1"/>
            </a:lvl3pPr>
            <a:lvl4pPr marL="2212693" indent="0">
              <a:buNone/>
              <a:defRPr sz="2500" b="1"/>
            </a:lvl4pPr>
            <a:lvl5pPr marL="2950257" indent="0">
              <a:buNone/>
              <a:defRPr sz="2500" b="1"/>
            </a:lvl5pPr>
            <a:lvl6pPr marL="3687821" indent="0">
              <a:buNone/>
              <a:defRPr sz="2500" b="1"/>
            </a:lvl6pPr>
            <a:lvl7pPr marL="4425385" indent="0">
              <a:buNone/>
              <a:defRPr sz="2500" b="1"/>
            </a:lvl7pPr>
            <a:lvl8pPr marL="5162949" indent="0">
              <a:buNone/>
              <a:defRPr sz="2500" b="1"/>
            </a:lvl8pPr>
            <a:lvl9pPr marL="590051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756127" y="3391195"/>
            <a:ext cx="6681741"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682034" y="2393640"/>
            <a:ext cx="6684366" cy="997555"/>
          </a:xfrm>
        </p:spPr>
        <p:txBody>
          <a:bodyPr anchor="b"/>
          <a:lstStyle>
            <a:lvl1pPr marL="0" indent="0">
              <a:buNone/>
              <a:defRPr sz="3900" b="1"/>
            </a:lvl1pPr>
            <a:lvl2pPr marL="737564" indent="0">
              <a:buNone/>
              <a:defRPr sz="3200" b="1"/>
            </a:lvl2pPr>
            <a:lvl3pPr marL="1475128" indent="0">
              <a:buNone/>
              <a:defRPr sz="2900" b="1"/>
            </a:lvl3pPr>
            <a:lvl4pPr marL="2212693" indent="0">
              <a:buNone/>
              <a:defRPr sz="2500" b="1"/>
            </a:lvl4pPr>
            <a:lvl5pPr marL="2950257" indent="0">
              <a:buNone/>
              <a:defRPr sz="2500" b="1"/>
            </a:lvl5pPr>
            <a:lvl6pPr marL="3687821" indent="0">
              <a:buNone/>
              <a:defRPr sz="2500" b="1"/>
            </a:lvl6pPr>
            <a:lvl7pPr marL="4425385" indent="0">
              <a:buNone/>
              <a:defRPr sz="2500" b="1"/>
            </a:lvl7pPr>
            <a:lvl8pPr marL="5162949" indent="0">
              <a:buNone/>
              <a:defRPr sz="2500" b="1"/>
            </a:lvl8pPr>
            <a:lvl9pPr marL="590051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7682034" y="3391195"/>
            <a:ext cx="6684366" cy="6161082"/>
          </a:xfrm>
        </p:spPr>
        <p:txBody>
          <a:bodyPr/>
          <a:lstStyle>
            <a:lvl1pPr>
              <a:defRPr sz="39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128" y="425756"/>
            <a:ext cx="4975206" cy="1811937"/>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5912487" y="425757"/>
            <a:ext cx="8453912" cy="9126520"/>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6128" y="2237694"/>
            <a:ext cx="4975206" cy="7314583"/>
          </a:xfrm>
        </p:spPr>
        <p:txBody>
          <a:bodyPr/>
          <a:lstStyle>
            <a:lvl1pPr marL="0" indent="0">
              <a:buNone/>
              <a:defRPr sz="2300"/>
            </a:lvl1pPr>
            <a:lvl2pPr marL="737564" indent="0">
              <a:buNone/>
              <a:defRPr sz="2000"/>
            </a:lvl2pPr>
            <a:lvl3pPr marL="1475128" indent="0">
              <a:buNone/>
              <a:defRPr sz="1600"/>
            </a:lvl3pPr>
            <a:lvl4pPr marL="2212693" indent="0">
              <a:buNone/>
              <a:defRPr sz="1500"/>
            </a:lvl4pPr>
            <a:lvl5pPr marL="2950257" indent="0">
              <a:buNone/>
              <a:defRPr sz="1500"/>
            </a:lvl5pPr>
            <a:lvl6pPr marL="3687821" indent="0">
              <a:buNone/>
              <a:defRPr sz="1500"/>
            </a:lvl6pPr>
            <a:lvl7pPr marL="4425385" indent="0">
              <a:buNone/>
              <a:defRPr sz="1500"/>
            </a:lvl7pPr>
            <a:lvl8pPr marL="5162949" indent="0">
              <a:buNone/>
              <a:defRPr sz="1500"/>
            </a:lvl8pPr>
            <a:lvl9pPr marL="5900513"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121" y="7485381"/>
            <a:ext cx="9073515" cy="88369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2964121" y="955475"/>
            <a:ext cx="9073515" cy="6416040"/>
          </a:xfrm>
        </p:spPr>
        <p:txBody>
          <a:bodyPr/>
          <a:lstStyle>
            <a:lvl1pPr marL="0" indent="0">
              <a:buNone/>
              <a:defRPr sz="5200"/>
            </a:lvl1pPr>
            <a:lvl2pPr marL="737564" indent="0">
              <a:buNone/>
              <a:defRPr sz="4500"/>
            </a:lvl2pPr>
            <a:lvl3pPr marL="1475128" indent="0">
              <a:buNone/>
              <a:defRPr sz="3900"/>
            </a:lvl3pPr>
            <a:lvl4pPr marL="2212693" indent="0">
              <a:buNone/>
              <a:defRPr sz="3200"/>
            </a:lvl4pPr>
            <a:lvl5pPr marL="2950257" indent="0">
              <a:buNone/>
              <a:defRPr sz="3200"/>
            </a:lvl5pPr>
            <a:lvl6pPr marL="3687821" indent="0">
              <a:buNone/>
              <a:defRPr sz="3200"/>
            </a:lvl6pPr>
            <a:lvl7pPr marL="4425385" indent="0">
              <a:buNone/>
              <a:defRPr sz="3200"/>
            </a:lvl7pPr>
            <a:lvl8pPr marL="5162949" indent="0">
              <a:buNone/>
              <a:defRPr sz="3200"/>
            </a:lvl8pPr>
            <a:lvl9pPr marL="5900513" indent="0">
              <a:buNone/>
              <a:defRPr sz="3200"/>
            </a:lvl9pPr>
          </a:lstStyle>
          <a:p>
            <a:endParaRPr lang="en-US"/>
          </a:p>
        </p:txBody>
      </p:sp>
      <p:sp>
        <p:nvSpPr>
          <p:cNvPr id="4" name="Text Placeholder 3"/>
          <p:cNvSpPr>
            <a:spLocks noGrp="1"/>
          </p:cNvSpPr>
          <p:nvPr>
            <p:ph type="body" sz="half" idx="2"/>
          </p:nvPr>
        </p:nvSpPr>
        <p:spPr>
          <a:xfrm>
            <a:off x="2964121" y="8369072"/>
            <a:ext cx="9073515" cy="1254989"/>
          </a:xfrm>
        </p:spPr>
        <p:txBody>
          <a:bodyPr/>
          <a:lstStyle>
            <a:lvl1pPr marL="0" indent="0">
              <a:buNone/>
              <a:defRPr sz="2300"/>
            </a:lvl1pPr>
            <a:lvl2pPr marL="737564" indent="0">
              <a:buNone/>
              <a:defRPr sz="2000"/>
            </a:lvl2pPr>
            <a:lvl3pPr marL="1475128" indent="0">
              <a:buNone/>
              <a:defRPr sz="1600"/>
            </a:lvl3pPr>
            <a:lvl4pPr marL="2212693" indent="0">
              <a:buNone/>
              <a:defRPr sz="1500"/>
            </a:lvl4pPr>
            <a:lvl5pPr marL="2950257" indent="0">
              <a:buNone/>
              <a:defRPr sz="1500"/>
            </a:lvl5pPr>
            <a:lvl6pPr marL="3687821" indent="0">
              <a:buNone/>
              <a:defRPr sz="1500"/>
            </a:lvl6pPr>
            <a:lvl7pPr marL="4425385" indent="0">
              <a:buNone/>
              <a:defRPr sz="1500"/>
            </a:lvl7pPr>
            <a:lvl8pPr marL="5162949" indent="0">
              <a:buNone/>
              <a:defRPr sz="1500"/>
            </a:lvl8pPr>
            <a:lvl9pPr marL="5900513"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55000" contrast="-60000"/>
          </a:blip>
          <a:srcRect/>
          <a:stretch>
            <a:fillRect l="-22000" r="-2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6126" y="428232"/>
            <a:ext cx="13610273" cy="1782233"/>
          </a:xfrm>
          <a:prstGeom prst="rect">
            <a:avLst/>
          </a:prstGeom>
        </p:spPr>
        <p:txBody>
          <a:bodyPr vert="horz" lIns="147513" tIns="73756" rIns="147513" bIns="737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56126" y="2495128"/>
            <a:ext cx="13610273" cy="7057149"/>
          </a:xfrm>
          <a:prstGeom prst="rect">
            <a:avLst/>
          </a:prstGeom>
        </p:spPr>
        <p:txBody>
          <a:bodyPr vert="horz" lIns="147513" tIns="73756" rIns="147513" bIns="737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56126" y="9911199"/>
            <a:ext cx="3528589" cy="569325"/>
          </a:xfrm>
          <a:prstGeom prst="rect">
            <a:avLst/>
          </a:prstGeom>
        </p:spPr>
        <p:txBody>
          <a:bodyPr vert="horz" lIns="147513" tIns="73756" rIns="147513" bIns="73756" rtlCol="0" anchor="ctr"/>
          <a:lstStyle>
            <a:lvl1pPr algn="l">
              <a:defRPr sz="2000">
                <a:solidFill>
                  <a:schemeClr val="tx1">
                    <a:tint val="75000"/>
                  </a:schemeClr>
                </a:solidFill>
              </a:defRPr>
            </a:lvl1pPr>
          </a:lstStyle>
          <a:p>
            <a:fld id="{1D8BD707-D9CF-40AE-B4C6-C98DA3205C09}" type="datetimeFigureOut">
              <a:rPr lang="en-US" smtClean="0"/>
              <a:pPr/>
              <a:t>8/6/2012</a:t>
            </a:fld>
            <a:endParaRPr lang="en-US"/>
          </a:p>
        </p:txBody>
      </p:sp>
      <p:sp>
        <p:nvSpPr>
          <p:cNvPr id="5" name="Footer Placeholder 4"/>
          <p:cNvSpPr>
            <a:spLocks noGrp="1"/>
          </p:cNvSpPr>
          <p:nvPr>
            <p:ph type="ftr" sz="quarter" idx="3"/>
          </p:nvPr>
        </p:nvSpPr>
        <p:spPr>
          <a:xfrm>
            <a:off x="5166863" y="9911199"/>
            <a:ext cx="4788800" cy="569325"/>
          </a:xfrm>
          <a:prstGeom prst="rect">
            <a:avLst/>
          </a:prstGeom>
        </p:spPr>
        <p:txBody>
          <a:bodyPr vert="horz" lIns="147513" tIns="73756" rIns="147513" bIns="73756"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37810" y="9911199"/>
            <a:ext cx="3528589" cy="569325"/>
          </a:xfrm>
          <a:prstGeom prst="rect">
            <a:avLst/>
          </a:prstGeom>
        </p:spPr>
        <p:txBody>
          <a:bodyPr vert="horz" lIns="147513" tIns="73756" rIns="147513" bIns="73756" rtlCol="0" anchor="ctr"/>
          <a:lstStyle>
            <a:lvl1pPr algn="r">
              <a:defRPr sz="20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75128" rtl="0" eaLnBrk="1" latinLnBrk="0" hangingPunct="1">
        <a:spcBef>
          <a:spcPct val="0"/>
        </a:spcBef>
        <a:buNone/>
        <a:defRPr sz="7100" kern="1200">
          <a:solidFill>
            <a:schemeClr val="tx1"/>
          </a:solidFill>
          <a:latin typeface="+mj-lt"/>
          <a:ea typeface="+mj-ea"/>
          <a:cs typeface="+mj-cs"/>
        </a:defRPr>
      </a:lvl1pPr>
    </p:titleStyle>
    <p:bodyStyle>
      <a:lvl1pPr marL="553173" indent="-553173" algn="l" defTabSz="1475128" rtl="0" eaLnBrk="1" latinLnBrk="0" hangingPunct="1">
        <a:spcBef>
          <a:spcPct val="20000"/>
        </a:spcBef>
        <a:buFont typeface="Arial" pitchFamily="34" charset="0"/>
        <a:buChar char="•"/>
        <a:defRPr sz="5200" kern="1200">
          <a:solidFill>
            <a:schemeClr val="tx1"/>
          </a:solidFill>
          <a:latin typeface="+mn-lt"/>
          <a:ea typeface="+mn-ea"/>
          <a:cs typeface="+mn-cs"/>
        </a:defRPr>
      </a:lvl1pPr>
      <a:lvl2pPr marL="1198542" indent="-460978" algn="l" defTabSz="1475128"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43910" indent="-368782" algn="l" defTabSz="1475128" rtl="0" eaLnBrk="1" latinLnBrk="0" hangingPunct="1">
        <a:spcBef>
          <a:spcPct val="20000"/>
        </a:spcBef>
        <a:buFont typeface="Arial" pitchFamily="34" charset="0"/>
        <a:buChar char="•"/>
        <a:defRPr sz="3900" kern="1200">
          <a:solidFill>
            <a:schemeClr val="tx1"/>
          </a:solidFill>
          <a:latin typeface="+mn-lt"/>
          <a:ea typeface="+mn-ea"/>
          <a:cs typeface="+mn-cs"/>
        </a:defRPr>
      </a:lvl3pPr>
      <a:lvl4pPr marL="2581475" indent="-368782" algn="l" defTabSz="1475128"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319039" indent="-368782" algn="l" defTabSz="1475128"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56603" indent="-368782" algn="l" defTabSz="1475128"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94167" indent="-368782" algn="l" defTabSz="1475128"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531731" indent="-368782" algn="l" defTabSz="1475128"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69296" indent="-368782" algn="l" defTabSz="1475128"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5" name="Picture 9"/>
          <p:cNvPicPr>
            <a:picLocks noChangeAspect="1" noChangeArrowheads="1"/>
          </p:cNvPicPr>
          <p:nvPr/>
        </p:nvPicPr>
        <p:blipFill>
          <a:blip r:embed="rId2" cstate="print"/>
          <a:srcRect/>
          <a:stretch>
            <a:fillRect/>
          </a:stretch>
        </p:blipFill>
        <p:spPr bwMode="auto">
          <a:xfrm>
            <a:off x="11161864" y="3140126"/>
            <a:ext cx="3397236" cy="2420867"/>
          </a:xfrm>
          <a:prstGeom prst="rect">
            <a:avLst/>
          </a:prstGeom>
          <a:noFill/>
          <a:ln w="9525">
            <a:noFill/>
            <a:miter lim="800000"/>
            <a:headEnd/>
            <a:tailEnd/>
          </a:ln>
        </p:spPr>
      </p:pic>
      <p:sp>
        <p:nvSpPr>
          <p:cNvPr id="10" name="TextBox 9"/>
          <p:cNvSpPr txBox="1"/>
          <p:nvPr/>
        </p:nvSpPr>
        <p:spPr>
          <a:xfrm>
            <a:off x="756126" y="622300"/>
            <a:ext cx="13232209" cy="595229"/>
          </a:xfrm>
          <a:prstGeom prst="rect">
            <a:avLst/>
          </a:prstGeom>
          <a:noFill/>
        </p:spPr>
        <p:txBody>
          <a:bodyPr wrap="square" lIns="147513" tIns="73756" rIns="147513" bIns="73756" rtlCol="0">
            <a:spAutoFit/>
          </a:bodyPr>
          <a:lstStyle/>
          <a:p>
            <a:r>
              <a:rPr lang="en-AU" b="1" dirty="0" smtClean="0">
                <a:latin typeface="Arial Black" pitchFamily="34" charset="0"/>
              </a:rPr>
              <a:t>Integrated CMUT Array for Ultrasound Imaging</a:t>
            </a:r>
          </a:p>
        </p:txBody>
      </p:sp>
      <p:sp>
        <p:nvSpPr>
          <p:cNvPr id="11" name="TextBox 10"/>
          <p:cNvSpPr txBox="1"/>
          <p:nvPr/>
        </p:nvSpPr>
        <p:spPr>
          <a:xfrm>
            <a:off x="810135" y="1460500"/>
            <a:ext cx="7435241" cy="8458920"/>
          </a:xfrm>
          <a:prstGeom prst="rect">
            <a:avLst/>
          </a:prstGeom>
          <a:noFill/>
        </p:spPr>
        <p:txBody>
          <a:bodyPr wrap="square" lIns="147513" tIns="73756" rIns="147513" bIns="73756" rtlCol="0">
            <a:spAutoFit/>
          </a:bodyPr>
          <a:lstStyle/>
          <a:p>
            <a:pPr algn="just"/>
            <a:r>
              <a:rPr lang="en-AU" sz="2000" b="1" dirty="0" smtClean="0"/>
              <a:t>Three dimensional (3D) ultrasound imaging provides important clinical benefits.  In addition to being able to acquire and display volumetric data, the 2D cross-section scans can be obtained at arbitrary orientations relative to the transducer array, thus provide views of anatomy new to ultrasound imaging.</a:t>
            </a:r>
          </a:p>
          <a:p>
            <a:pPr algn="just"/>
            <a:endParaRPr lang="en-AU" sz="2000" b="1" dirty="0" smtClean="0"/>
          </a:p>
          <a:p>
            <a:pPr algn="just"/>
            <a:r>
              <a:rPr lang="en-AU" sz="2000" b="1" dirty="0" smtClean="0"/>
              <a:t>However, 3D ultrasound imaging system is much more complex than 2D imaging. As an example, a 128×128-element array has 16,384 elements, which poses significant data processing and packaging challenges. </a:t>
            </a:r>
          </a:p>
          <a:p>
            <a:pPr algn="just"/>
            <a:endParaRPr lang="en-AU" sz="2000" b="1" dirty="0" smtClean="0"/>
          </a:p>
          <a:p>
            <a:pPr algn="just"/>
            <a:r>
              <a:rPr lang="en-AU" sz="2000" b="1" dirty="0" smtClean="0"/>
              <a:t>A possible solution is to combine the transducer array with an integrated circuit (IC) that results in minimal parasitic capacitance and connection cables. The captured data are routed to the signal process unit via micro-strip interconnections. Capacitive Micro-machined Ultrasound Transducer (CMUT) technique provides the feasibility for the integration of the transducer array together with the </a:t>
            </a:r>
            <a:r>
              <a:rPr lang="en-AU" sz="2000" b="1" dirty="0" err="1" smtClean="0"/>
              <a:t>analog</a:t>
            </a:r>
            <a:r>
              <a:rPr lang="en-AU" sz="2000" b="1" dirty="0" smtClean="0"/>
              <a:t> read-out circuitry.</a:t>
            </a:r>
          </a:p>
          <a:p>
            <a:pPr algn="just"/>
            <a:endParaRPr lang="en-AU" sz="2000" b="1" dirty="0" smtClean="0"/>
          </a:p>
          <a:p>
            <a:pPr algn="just"/>
            <a:r>
              <a:rPr lang="en-AU" sz="2000" b="1" dirty="0" smtClean="0"/>
              <a:t>This project is to explore the integration of the CMUT array and the frontend read-out circuitry by using a high voltage CMOS fabrication process. New bonding techniques, such as flip-chip bonding maybe used to attach the CMUT array chip to the read-out chip. In addition, this project will involve the research and development of ultrasound imaging algorithms, such as the Synthetic Aperture Imaging or Near Field Beamforming techniques to generate final ultrasound images.</a:t>
            </a:r>
          </a:p>
        </p:txBody>
      </p:sp>
      <p:pic>
        <p:nvPicPr>
          <p:cNvPr id="14344" name="Picture 8"/>
          <p:cNvPicPr>
            <a:picLocks noChangeAspect="1" noChangeArrowheads="1"/>
          </p:cNvPicPr>
          <p:nvPr/>
        </p:nvPicPr>
        <p:blipFill>
          <a:blip r:embed="rId3" cstate="print"/>
          <a:srcRect/>
          <a:stretch>
            <a:fillRect/>
          </a:stretch>
        </p:blipFill>
        <p:spPr bwMode="auto">
          <a:xfrm>
            <a:off x="8461413" y="1612497"/>
            <a:ext cx="3554710" cy="2257496"/>
          </a:xfrm>
          <a:prstGeom prst="rect">
            <a:avLst/>
          </a:prstGeom>
          <a:noFill/>
          <a:ln w="9525">
            <a:noFill/>
            <a:miter lim="800000"/>
            <a:headEnd/>
            <a:tailEnd/>
          </a:ln>
        </p:spPr>
      </p:pic>
      <p:pic>
        <p:nvPicPr>
          <p:cNvPr id="14346" name="Picture 10"/>
          <p:cNvPicPr>
            <a:picLocks noChangeAspect="1" noChangeArrowheads="1"/>
          </p:cNvPicPr>
          <p:nvPr/>
        </p:nvPicPr>
        <p:blipFill>
          <a:blip r:embed="rId4" cstate="print"/>
          <a:srcRect/>
          <a:stretch>
            <a:fillRect/>
          </a:stretch>
        </p:blipFill>
        <p:spPr bwMode="auto">
          <a:xfrm>
            <a:off x="8371398" y="4243413"/>
            <a:ext cx="2056236" cy="2873852"/>
          </a:xfrm>
          <a:prstGeom prst="rect">
            <a:avLst/>
          </a:prstGeom>
          <a:noFill/>
          <a:ln w="9525">
            <a:noFill/>
            <a:miter lim="800000"/>
            <a:headEnd/>
            <a:tailEnd/>
          </a:ln>
        </p:spPr>
      </p:pic>
      <p:pic>
        <p:nvPicPr>
          <p:cNvPr id="14343" name="Picture 7" descr="C:\Users\yzhu\AppData\Local\Temp\nihms-313530-f0002.jpg"/>
          <p:cNvPicPr>
            <a:picLocks noChangeAspect="1" noChangeArrowheads="1"/>
          </p:cNvPicPr>
          <p:nvPr/>
        </p:nvPicPr>
        <p:blipFill>
          <a:blip r:embed="rId5" cstate="print"/>
          <a:srcRect/>
          <a:stretch>
            <a:fillRect/>
          </a:stretch>
        </p:blipFill>
        <p:spPr bwMode="auto">
          <a:xfrm>
            <a:off x="10531758" y="5346700"/>
            <a:ext cx="4019540" cy="490289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7172</TotalTime>
  <Words>234</Words>
  <Application>Microsoft Office PowerPoint</Application>
  <PresentationFormat>Custom</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yzhu</dc:creator>
  <cp:lastModifiedBy>David Bowler</cp:lastModifiedBy>
  <cp:revision>34</cp:revision>
  <dcterms:created xsi:type="dcterms:W3CDTF">2006-08-16T00:00:00Z</dcterms:created>
  <dcterms:modified xsi:type="dcterms:W3CDTF">2012-08-06T02:41:02Z</dcterms:modified>
</cp:coreProperties>
</file>