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5122525" cy="10693400"/>
  <p:notesSz cx="9942513" cy="14371638"/>
  <p:defaultTextStyle>
    <a:defPPr>
      <a:defRPr lang="en-US"/>
    </a:defPPr>
    <a:lvl1pPr marL="0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564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5128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693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50257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7821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5385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2949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900513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606" y="-108"/>
      </p:cViewPr>
      <p:guideLst>
        <p:guide orient="horz" pos="3368"/>
        <p:guide pos="47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4190" y="3321887"/>
            <a:ext cx="12854146" cy="22921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8379" y="6059593"/>
            <a:ext cx="10585768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5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2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50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5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2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90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63831" y="428233"/>
            <a:ext cx="3402568" cy="912404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6126" y="428233"/>
            <a:ext cx="9955662" cy="912404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575" y="6871501"/>
            <a:ext cx="12854146" cy="2123828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4575" y="4532320"/>
            <a:ext cx="12854146" cy="2339181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56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512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21269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5025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782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53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294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90051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6126" y="2495128"/>
            <a:ext cx="6679115" cy="7057149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7284" y="2495128"/>
            <a:ext cx="6679115" cy="7057149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127" y="2393640"/>
            <a:ext cx="6681741" cy="99755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64" indent="0">
              <a:buNone/>
              <a:defRPr sz="3200" b="1"/>
            </a:lvl2pPr>
            <a:lvl3pPr marL="1475128" indent="0">
              <a:buNone/>
              <a:defRPr sz="2900" b="1"/>
            </a:lvl3pPr>
            <a:lvl4pPr marL="2212693" indent="0">
              <a:buNone/>
              <a:defRPr sz="2500" b="1"/>
            </a:lvl4pPr>
            <a:lvl5pPr marL="2950257" indent="0">
              <a:buNone/>
              <a:defRPr sz="2500" b="1"/>
            </a:lvl5pPr>
            <a:lvl6pPr marL="3687821" indent="0">
              <a:buNone/>
              <a:defRPr sz="2500" b="1"/>
            </a:lvl6pPr>
            <a:lvl7pPr marL="4425385" indent="0">
              <a:buNone/>
              <a:defRPr sz="2500" b="1"/>
            </a:lvl7pPr>
            <a:lvl8pPr marL="5162949" indent="0">
              <a:buNone/>
              <a:defRPr sz="2500" b="1"/>
            </a:lvl8pPr>
            <a:lvl9pPr marL="590051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127" y="3391195"/>
            <a:ext cx="6681741" cy="6161082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82034" y="2393640"/>
            <a:ext cx="6684366" cy="99755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64" indent="0">
              <a:buNone/>
              <a:defRPr sz="3200" b="1"/>
            </a:lvl2pPr>
            <a:lvl3pPr marL="1475128" indent="0">
              <a:buNone/>
              <a:defRPr sz="2900" b="1"/>
            </a:lvl3pPr>
            <a:lvl4pPr marL="2212693" indent="0">
              <a:buNone/>
              <a:defRPr sz="2500" b="1"/>
            </a:lvl4pPr>
            <a:lvl5pPr marL="2950257" indent="0">
              <a:buNone/>
              <a:defRPr sz="2500" b="1"/>
            </a:lvl5pPr>
            <a:lvl6pPr marL="3687821" indent="0">
              <a:buNone/>
              <a:defRPr sz="2500" b="1"/>
            </a:lvl6pPr>
            <a:lvl7pPr marL="4425385" indent="0">
              <a:buNone/>
              <a:defRPr sz="2500" b="1"/>
            </a:lvl7pPr>
            <a:lvl8pPr marL="5162949" indent="0">
              <a:buNone/>
              <a:defRPr sz="2500" b="1"/>
            </a:lvl8pPr>
            <a:lvl9pPr marL="590051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82034" y="3391195"/>
            <a:ext cx="6684366" cy="6161082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128" y="425756"/>
            <a:ext cx="4975206" cy="1811937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2487" y="425757"/>
            <a:ext cx="8453912" cy="9126520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128" y="2237694"/>
            <a:ext cx="4975206" cy="7314583"/>
          </a:xfrm>
        </p:spPr>
        <p:txBody>
          <a:bodyPr/>
          <a:lstStyle>
            <a:lvl1pPr marL="0" indent="0">
              <a:buNone/>
              <a:defRPr sz="2300"/>
            </a:lvl1pPr>
            <a:lvl2pPr marL="737564" indent="0">
              <a:buNone/>
              <a:defRPr sz="2000"/>
            </a:lvl2pPr>
            <a:lvl3pPr marL="1475128" indent="0">
              <a:buNone/>
              <a:defRPr sz="1600"/>
            </a:lvl3pPr>
            <a:lvl4pPr marL="2212693" indent="0">
              <a:buNone/>
              <a:defRPr sz="1500"/>
            </a:lvl4pPr>
            <a:lvl5pPr marL="2950257" indent="0">
              <a:buNone/>
              <a:defRPr sz="1500"/>
            </a:lvl5pPr>
            <a:lvl6pPr marL="3687821" indent="0">
              <a:buNone/>
              <a:defRPr sz="1500"/>
            </a:lvl6pPr>
            <a:lvl7pPr marL="4425385" indent="0">
              <a:buNone/>
              <a:defRPr sz="1500"/>
            </a:lvl7pPr>
            <a:lvl8pPr marL="5162949" indent="0">
              <a:buNone/>
              <a:defRPr sz="1500"/>
            </a:lvl8pPr>
            <a:lvl9pPr marL="5900513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4121" y="7485381"/>
            <a:ext cx="9073515" cy="88369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4121" y="955475"/>
            <a:ext cx="9073515" cy="6416040"/>
          </a:xfrm>
        </p:spPr>
        <p:txBody>
          <a:bodyPr/>
          <a:lstStyle>
            <a:lvl1pPr marL="0" indent="0">
              <a:buNone/>
              <a:defRPr sz="5200"/>
            </a:lvl1pPr>
            <a:lvl2pPr marL="737564" indent="0">
              <a:buNone/>
              <a:defRPr sz="4500"/>
            </a:lvl2pPr>
            <a:lvl3pPr marL="1475128" indent="0">
              <a:buNone/>
              <a:defRPr sz="3900"/>
            </a:lvl3pPr>
            <a:lvl4pPr marL="2212693" indent="0">
              <a:buNone/>
              <a:defRPr sz="3200"/>
            </a:lvl4pPr>
            <a:lvl5pPr marL="2950257" indent="0">
              <a:buNone/>
              <a:defRPr sz="3200"/>
            </a:lvl5pPr>
            <a:lvl6pPr marL="3687821" indent="0">
              <a:buNone/>
              <a:defRPr sz="3200"/>
            </a:lvl6pPr>
            <a:lvl7pPr marL="4425385" indent="0">
              <a:buNone/>
              <a:defRPr sz="3200"/>
            </a:lvl7pPr>
            <a:lvl8pPr marL="5162949" indent="0">
              <a:buNone/>
              <a:defRPr sz="3200"/>
            </a:lvl8pPr>
            <a:lvl9pPr marL="5900513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4121" y="8369072"/>
            <a:ext cx="9073515" cy="1254989"/>
          </a:xfrm>
        </p:spPr>
        <p:txBody>
          <a:bodyPr/>
          <a:lstStyle>
            <a:lvl1pPr marL="0" indent="0">
              <a:buNone/>
              <a:defRPr sz="2300"/>
            </a:lvl1pPr>
            <a:lvl2pPr marL="737564" indent="0">
              <a:buNone/>
              <a:defRPr sz="2000"/>
            </a:lvl2pPr>
            <a:lvl3pPr marL="1475128" indent="0">
              <a:buNone/>
              <a:defRPr sz="1600"/>
            </a:lvl3pPr>
            <a:lvl4pPr marL="2212693" indent="0">
              <a:buNone/>
              <a:defRPr sz="1500"/>
            </a:lvl4pPr>
            <a:lvl5pPr marL="2950257" indent="0">
              <a:buNone/>
              <a:defRPr sz="1500"/>
            </a:lvl5pPr>
            <a:lvl6pPr marL="3687821" indent="0">
              <a:buNone/>
              <a:defRPr sz="1500"/>
            </a:lvl6pPr>
            <a:lvl7pPr marL="4425385" indent="0">
              <a:buNone/>
              <a:defRPr sz="1500"/>
            </a:lvl7pPr>
            <a:lvl8pPr marL="5162949" indent="0">
              <a:buNone/>
              <a:defRPr sz="1500"/>
            </a:lvl8pPr>
            <a:lvl9pPr marL="5900513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55000" contrast="-60000"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6126" y="428232"/>
            <a:ext cx="13610273" cy="1782233"/>
          </a:xfrm>
          <a:prstGeom prst="rect">
            <a:avLst/>
          </a:prstGeom>
        </p:spPr>
        <p:txBody>
          <a:bodyPr vert="horz" lIns="147513" tIns="73756" rIns="147513" bIns="737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126" y="2495128"/>
            <a:ext cx="13610273" cy="7057149"/>
          </a:xfrm>
          <a:prstGeom prst="rect">
            <a:avLst/>
          </a:prstGeom>
        </p:spPr>
        <p:txBody>
          <a:bodyPr vert="horz" lIns="147513" tIns="73756" rIns="147513" bIns="737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126" y="9911199"/>
            <a:ext cx="3528589" cy="56932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66863" y="9911199"/>
            <a:ext cx="4788800" cy="56932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810" y="9911199"/>
            <a:ext cx="3528589" cy="56932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5128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173" indent="-553173" algn="l" defTabSz="1475128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542" indent="-460978" algn="l" defTabSz="1475128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910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475" indent="-368782" algn="l" defTabSz="1475128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9039" indent="-368782" algn="l" defTabSz="1475128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603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4167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1731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9296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564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5128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693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50257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821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5385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949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900513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148" y="6534855"/>
            <a:ext cx="3824107" cy="252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80181" y="622300"/>
            <a:ext cx="13232209" cy="4596324"/>
          </a:xfrm>
          <a:prstGeom prst="rect">
            <a:avLst/>
          </a:prstGeom>
          <a:noFill/>
        </p:spPr>
        <p:txBody>
          <a:bodyPr wrap="square" lIns="147513" tIns="73756" rIns="147513" bIns="73756" rtlCol="0">
            <a:spAutoFit/>
          </a:bodyPr>
          <a:lstStyle/>
          <a:p>
            <a:r>
              <a:rPr lang="en-AU" b="1" dirty="0" smtClean="0">
                <a:latin typeface="Arial Black" pitchFamily="34" charset="0"/>
              </a:rPr>
              <a:t>Millimetre-Wave Devices: 100 G and Beyond</a:t>
            </a:r>
          </a:p>
          <a:p>
            <a:endParaRPr lang="en-AU" sz="2000" dirty="0" smtClean="0"/>
          </a:p>
          <a:p>
            <a:pPr algn="just"/>
            <a:r>
              <a:rPr lang="en-AU" sz="2000" b="1" dirty="0" smtClean="0"/>
              <a:t>Recent years have witnessed an increasing interest in millimetre-wave devices. Rising trends in 100 Gbps optical networks, multimedia devices, automotive radars, remote sensing and T-ray imaging applications are driving forces that draw attention toward developing low cost viable millimetre-wave systems.</a:t>
            </a:r>
          </a:p>
          <a:p>
            <a:pPr algn="just"/>
            <a:endParaRPr lang="en-AU" sz="2000" b="1" dirty="0" smtClean="0"/>
          </a:p>
          <a:p>
            <a:pPr algn="just"/>
            <a:r>
              <a:rPr lang="en-AU" sz="2000" b="1" dirty="0" smtClean="0"/>
              <a:t>Ongoing advances in SiGe bipolar semiconductor technology, with transistor cut-off frequencies in excess of 300 GHz, have enabled circuit designs with maximum signal frequencies well beyond 100 GHz. This project will explore the Millimetre-Wave Integrated Circuit (MMIC) design methodology, and develop the optical transceiver chips for targeting 100 Gbps Ethernet, based on a cutting-edge SiGe BiCMOS process.  The current IEEE802.3 standard provide 10 Gbps × 10 and 25 Gbps × 4 solutions. However a 60 Gbps optical transceiver frontend will enable the Ethernet speed beyond 100 Gbps.</a:t>
            </a:r>
          </a:p>
          <a:p>
            <a:pPr algn="just"/>
            <a:endParaRPr lang="en-AU" sz="2000" b="1" dirty="0" smtClean="0"/>
          </a:p>
          <a:p>
            <a:pPr algn="just"/>
            <a:r>
              <a:rPr lang="en-AU" sz="2000" b="1" dirty="0" smtClean="0"/>
              <a:t>In addition, research of the pros and corns of direct detection and coherent detection will be involved, together with sub-systems, such as MUX/DEMUX, ultra-high speed data-converters and detection algorithms.</a:t>
            </a:r>
          </a:p>
        </p:txBody>
      </p:sp>
      <p:sp>
        <p:nvSpPr>
          <p:cNvPr id="15362" name="AutoShape 2" descr="imap://yzhu@mail.eleceng.adelaide.edu.au:143/fetch%3EUID%3E/INBOX%3E47366?part=1.1.2&amp;filename=moz-screenshot-5.png"/>
          <p:cNvSpPr>
            <a:spLocks noChangeAspect="1" noChangeArrowheads="1"/>
          </p:cNvSpPr>
          <p:nvPr/>
        </p:nvSpPr>
        <p:spPr bwMode="auto">
          <a:xfrm>
            <a:off x="257293" y="-225253"/>
            <a:ext cx="504084" cy="475263"/>
          </a:xfrm>
          <a:prstGeom prst="rect">
            <a:avLst/>
          </a:prstGeom>
          <a:noFill/>
        </p:spPr>
        <p:txBody>
          <a:bodyPr vert="horz" wrap="square" lIns="147513" tIns="73756" rIns="147513" bIns="73756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5364" name="AutoShape 4" descr="imap://yzhu@mail.eleceng.adelaide.edu.au:143/fetch%3EUID%3E/INBOX%3E47366?part=1.1.2&amp;filename=moz-screenshot-5.png"/>
          <p:cNvSpPr>
            <a:spLocks noChangeAspect="1" noChangeArrowheads="1"/>
          </p:cNvSpPr>
          <p:nvPr/>
        </p:nvSpPr>
        <p:spPr bwMode="auto">
          <a:xfrm>
            <a:off x="257293" y="-225253"/>
            <a:ext cx="504084" cy="475263"/>
          </a:xfrm>
          <a:prstGeom prst="rect">
            <a:avLst/>
          </a:prstGeom>
          <a:noFill/>
        </p:spPr>
        <p:txBody>
          <a:bodyPr vert="horz" wrap="square" lIns="147513" tIns="73756" rIns="147513" bIns="73756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654" y="5346701"/>
            <a:ext cx="4127379" cy="259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094" y="7785100"/>
            <a:ext cx="4565997" cy="2554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1790" y="5346700"/>
            <a:ext cx="3535126" cy="321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7173</TotalTime>
  <Words>183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yzhu</dc:creator>
  <cp:lastModifiedBy>David Bowler</cp:lastModifiedBy>
  <cp:revision>34</cp:revision>
  <dcterms:created xsi:type="dcterms:W3CDTF">2006-08-16T00:00:00Z</dcterms:created>
  <dcterms:modified xsi:type="dcterms:W3CDTF">2012-08-06T02:43:09Z</dcterms:modified>
</cp:coreProperties>
</file>