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12" r:id="rId3"/>
    <p:sldId id="319" r:id="rId4"/>
    <p:sldId id="272" r:id="rId5"/>
    <p:sldId id="339" r:id="rId6"/>
    <p:sldId id="340" r:id="rId7"/>
    <p:sldId id="333" r:id="rId8"/>
    <p:sldId id="325" r:id="rId9"/>
    <p:sldId id="341" r:id="rId10"/>
    <p:sldId id="338" r:id="rId11"/>
    <p:sldId id="299" r:id="rId12"/>
    <p:sldId id="270" r:id="rId13"/>
    <p:sldId id="32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82" autoAdjust="0"/>
  </p:normalViewPr>
  <p:slideViewPr>
    <p:cSldViewPr>
      <p:cViewPr varScale="1">
        <p:scale>
          <a:sx n="118" d="100"/>
          <a:sy n="118" d="100"/>
        </p:scale>
        <p:origin x="-7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12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63D08-BD4A-4785-8586-EFFB311C7C8B}" type="datetimeFigureOut">
              <a:rPr lang="en-AU" smtClean="0"/>
              <a:pPr/>
              <a:t>2/08/2012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B75B4-24E5-4890-9C6F-8ECC6C34745B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5A2B9-545E-4CF2-8D0E-B382F579B421}" type="datetimeFigureOut">
              <a:rPr lang="en-AU" smtClean="0"/>
              <a:pPr/>
              <a:t>2/08/2012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A5363-E1C3-4540-87B8-91EFC5F150F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BF1C-64A1-42BC-BD99-BB80C6397125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7190-AAB6-4EFB-A55C-C339F70CB6E3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7785A-F26C-4C20-81F5-32BF7A63EED5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AA34-2BA3-43DB-9957-3F783015CF30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4F8E-8B9A-4F41-8292-81FF5F5ED262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AFDCA-14FB-402C-A4D3-33C7D28F93A0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CF5F-70B6-485F-A369-1D753ECAABFA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B378-6214-466B-8DDB-C32B3BA192FF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5543-6D98-4271-8A35-BEC6DA996227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8B50-C980-40BE-B3F8-B5373FAA2313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7BD1-15F5-496D-9778-38781366E1C2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1D6B9-14A9-44FC-8640-B7B7E29D6D22}" type="datetime1">
              <a:rPr lang="en-AU" smtClean="0"/>
              <a:pPr/>
              <a:t>2/08/2012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48E1-5D12-4645-9D56-B99DF3385B6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withawat@eleceng.adeladie.edu.a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4000" b="1" dirty="0" smtClean="0"/>
              <a:t>Research activities &amp; opportunities</a:t>
            </a:r>
            <a:br>
              <a:rPr lang="en-AU" sz="4000" b="1" dirty="0" smtClean="0"/>
            </a:br>
            <a:r>
              <a:rPr lang="en-AU" sz="4000" b="1" dirty="0" smtClean="0"/>
              <a:t>on terahertz microstructures</a:t>
            </a:r>
            <a:endParaRPr lang="en-AU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81400"/>
            <a:ext cx="9144000" cy="18288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chemeClr val="tx1"/>
                </a:solidFill>
              </a:rPr>
              <a:t>Withawat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Withayachumnankul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T-ray Group &amp; Applied </a:t>
            </a:r>
            <a:r>
              <a:rPr lang="en-US" sz="2000" dirty="0" err="1" smtClean="0">
                <a:solidFill>
                  <a:schemeClr val="tx1"/>
                </a:solidFill>
              </a:rPr>
              <a:t>Electromagnetics</a:t>
            </a:r>
            <a:r>
              <a:rPr lang="en-US" sz="2000" dirty="0" smtClean="0">
                <a:solidFill>
                  <a:schemeClr val="tx1"/>
                </a:solidFill>
              </a:rPr>
              <a:t> Group</a:t>
            </a:r>
          </a:p>
          <a:p>
            <a:r>
              <a:rPr lang="en-US" sz="2000" i="1" dirty="0" smtClean="0"/>
              <a:t>School of Electrical &amp; Electronic Engineering</a:t>
            </a:r>
          </a:p>
          <a:p>
            <a:r>
              <a:rPr lang="en-US" sz="2000" i="1" dirty="0" smtClean="0"/>
              <a:t>The University of Adelaide, Australia</a:t>
            </a:r>
            <a:endParaRPr lang="en-AU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9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August 3, 2012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C:\Users\withawat\Desktop\UoA_col_hor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5791200"/>
            <a:ext cx="2097752" cy="642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ssy_chain_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371600"/>
            <a:ext cx="6553200" cy="3181212"/>
          </a:xfrm>
          <a:prstGeom prst="rect">
            <a:avLst/>
          </a:prstGeom>
        </p:spPr>
      </p:pic>
      <p:pic>
        <p:nvPicPr>
          <p:cNvPr id="13" name="Picture 12" descr="Lossy_chain_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505200"/>
            <a:ext cx="6553200" cy="3181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Magnetic </a:t>
            </a:r>
            <a:r>
              <a:rPr lang="en-US" sz="3200" dirty="0" err="1" smtClean="0"/>
              <a:t>plasmon</a:t>
            </a:r>
            <a:r>
              <a:rPr lang="en-US" sz="3200" dirty="0" smtClean="0"/>
              <a:t> waveguide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2971800" y="1828800"/>
            <a:ext cx="3330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Normal H-field at 0.5 THz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1800" y="3886200"/>
            <a:ext cx="3330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Normal H-field at 1.0 THz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Collaborators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Prof. </a:t>
            </a:r>
            <a:r>
              <a:rPr lang="en-US" sz="1800" dirty="0" err="1" smtClean="0"/>
              <a:t>Arnan</a:t>
            </a:r>
            <a:r>
              <a:rPr lang="en-US" sz="1800" dirty="0" smtClean="0"/>
              <a:t> Mitchell, Dr. </a:t>
            </a:r>
            <a:r>
              <a:rPr lang="en-US" sz="1800" dirty="0" err="1" smtClean="0"/>
              <a:t>Sharath</a:t>
            </a:r>
            <a:r>
              <a:rPr lang="en-US" sz="1800" dirty="0" smtClean="0"/>
              <a:t> </a:t>
            </a:r>
            <a:r>
              <a:rPr lang="en-US" sz="1800" dirty="0" err="1" smtClean="0"/>
              <a:t>Sriram</a:t>
            </a:r>
            <a:r>
              <a:rPr lang="en-US" sz="1800" dirty="0" smtClean="0"/>
              <a:t>, Dr. </a:t>
            </a:r>
            <a:r>
              <a:rPr lang="en-US" sz="1800" dirty="0" err="1" smtClean="0"/>
              <a:t>Madhu</a:t>
            </a:r>
            <a:r>
              <a:rPr lang="en-US" sz="1800" dirty="0" smtClean="0"/>
              <a:t> </a:t>
            </a:r>
            <a:r>
              <a:rPr lang="en-US" sz="1800" dirty="0" err="1" smtClean="0"/>
              <a:t>Bhaskaran</a:t>
            </a:r>
            <a:r>
              <a:rPr lang="en-US" sz="1800" dirty="0" smtClean="0"/>
              <a:t>, </a:t>
            </a:r>
            <a:r>
              <a:rPr lang="en-US" sz="1800" dirty="0" err="1" smtClean="0"/>
              <a:t>Charan</a:t>
            </a:r>
            <a:r>
              <a:rPr lang="en-US" sz="1800" dirty="0" smtClean="0"/>
              <a:t> </a:t>
            </a:r>
            <a:r>
              <a:rPr lang="en-US" sz="1800" dirty="0" smtClean="0"/>
              <a:t>Shah, </a:t>
            </a:r>
            <a:r>
              <a:rPr lang="en-US" sz="1800" dirty="0" smtClean="0"/>
              <a:t>Functional </a:t>
            </a:r>
            <a:r>
              <a:rPr lang="en-US" sz="1800" dirty="0" smtClean="0"/>
              <a:t>Materials and Microsystems Research Group, RMIT, </a:t>
            </a:r>
            <a:r>
              <a:rPr lang="en-US" sz="1800" dirty="0" smtClean="0"/>
              <a:t>Melbourne</a:t>
            </a:r>
            <a:endParaRPr lang="en-US" sz="1800" dirty="0" smtClean="0"/>
          </a:p>
          <a:p>
            <a:r>
              <a:rPr lang="en-US" sz="1800" dirty="0" smtClean="0"/>
              <a:t>Prof. Masayoshi </a:t>
            </a:r>
            <a:r>
              <a:rPr lang="en-US" sz="1800" dirty="0" err="1" smtClean="0"/>
              <a:t>Tonouchi</a:t>
            </a:r>
            <a:r>
              <a:rPr lang="en-US" sz="1800" dirty="0" smtClean="0"/>
              <a:t>, Institute of Laser Engineering, Osaka U, Japan</a:t>
            </a:r>
          </a:p>
          <a:p>
            <a:r>
              <a:rPr lang="en-US" sz="1800" dirty="0" smtClean="0"/>
              <a:t>Prof. </a:t>
            </a:r>
            <a:r>
              <a:rPr lang="en-US" sz="1800" dirty="0" err="1" smtClean="0"/>
              <a:t>Weili</a:t>
            </a:r>
            <a:r>
              <a:rPr lang="en-US" sz="1800" dirty="0" smtClean="0"/>
              <a:t> Zhang, Dr. John O’Hara, Dr. </a:t>
            </a:r>
            <a:r>
              <a:rPr lang="en-US" sz="1800" dirty="0" err="1" smtClean="0"/>
              <a:t>Ranjan</a:t>
            </a:r>
            <a:r>
              <a:rPr lang="en-US" sz="1800" dirty="0" smtClean="0"/>
              <a:t> Singh, Oklahoma State U, </a:t>
            </a:r>
            <a:r>
              <a:rPr lang="en-US" sz="1800" dirty="0" smtClean="0"/>
              <a:t>USA</a:t>
            </a:r>
          </a:p>
          <a:p>
            <a:r>
              <a:rPr lang="en-US" sz="1800" dirty="0" smtClean="0"/>
              <a:t>Dr. Markus Walther </a:t>
            </a:r>
            <a:r>
              <a:rPr lang="en-US" sz="1800" dirty="0" smtClean="0"/>
              <a:t>and </a:t>
            </a:r>
            <a:r>
              <a:rPr lang="en-US" sz="1800" dirty="0" err="1" smtClean="0"/>
              <a:t>Korbinian</a:t>
            </a:r>
            <a:r>
              <a:rPr lang="en-US" sz="1800" dirty="0" smtClean="0"/>
              <a:t> </a:t>
            </a:r>
            <a:r>
              <a:rPr lang="en-US" sz="1800" dirty="0" err="1" smtClean="0"/>
              <a:t>Kaltenecker</a:t>
            </a:r>
            <a:r>
              <a:rPr lang="en-US" sz="1800" dirty="0" smtClean="0"/>
              <a:t>, University of </a:t>
            </a:r>
            <a:r>
              <a:rPr lang="en-US" sz="1800" dirty="0" smtClean="0"/>
              <a:t>Freiburg, Germany</a:t>
            </a:r>
            <a:endParaRPr lang="en-US" sz="1800" dirty="0" smtClean="0"/>
          </a:p>
          <a:p>
            <a:r>
              <a:rPr lang="en-US" sz="1800" dirty="0" smtClean="0"/>
              <a:t>Dr. Bernd Fischer, University of Marburg, Germany</a:t>
            </a:r>
            <a:endParaRPr lang="en-US" sz="1800" dirty="0" smtClean="0"/>
          </a:p>
          <a:p>
            <a:r>
              <a:rPr lang="en-US" sz="1800" dirty="0" smtClean="0"/>
              <a:t>Dr. </a:t>
            </a:r>
            <a:r>
              <a:rPr lang="en-US" sz="1800" dirty="0" err="1" smtClean="0"/>
              <a:t>Ibraheem</a:t>
            </a:r>
            <a:r>
              <a:rPr lang="en-US" sz="1800" dirty="0" smtClean="0"/>
              <a:t> Al-</a:t>
            </a:r>
            <a:r>
              <a:rPr lang="en-US" sz="1800" dirty="0" err="1" smtClean="0"/>
              <a:t>Naib</a:t>
            </a:r>
            <a:r>
              <a:rPr lang="en-US" sz="1800" dirty="0" smtClean="0"/>
              <a:t>, INRS-EMT, Canada</a:t>
            </a:r>
          </a:p>
          <a:p>
            <a:r>
              <a:rPr lang="en-US" sz="1800" dirty="0" smtClean="0"/>
              <a:t>Dr. </a:t>
            </a:r>
            <a:r>
              <a:rPr lang="en-US" sz="1800" dirty="0" err="1" smtClean="0"/>
              <a:t>Adisorn</a:t>
            </a:r>
            <a:r>
              <a:rPr lang="en-US" sz="1800" dirty="0" smtClean="0"/>
              <a:t> </a:t>
            </a:r>
            <a:r>
              <a:rPr lang="en-US" sz="1800" dirty="0" err="1" smtClean="0"/>
              <a:t>Tuantranont</a:t>
            </a:r>
            <a:r>
              <a:rPr lang="en-US" sz="1800" dirty="0" smtClean="0"/>
              <a:t>, </a:t>
            </a:r>
            <a:r>
              <a:rPr lang="en-US" sz="1800" dirty="0" err="1" smtClean="0"/>
              <a:t>Nanoelectronics</a:t>
            </a:r>
            <a:r>
              <a:rPr lang="en-US" sz="1800" dirty="0" smtClean="0"/>
              <a:t> and MEMS Laboratory, NECTEC, Thailand</a:t>
            </a:r>
          </a:p>
          <a:p>
            <a:r>
              <a:rPr lang="en-US" sz="1800" dirty="0" smtClean="0"/>
              <a:t>Prof. </a:t>
            </a:r>
            <a:r>
              <a:rPr lang="en-US" sz="1800" dirty="0" err="1" smtClean="0"/>
              <a:t>Hui</a:t>
            </a:r>
            <a:r>
              <a:rPr lang="en-US" sz="1800" dirty="0" smtClean="0"/>
              <a:t> Liu, National Lab of Solid State Microstructures, Nanjing University, 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11</a:t>
            </a:fld>
            <a:endParaRPr lang="en-AU" dirty="0"/>
          </a:p>
        </p:txBody>
      </p:sp>
      <p:pic>
        <p:nvPicPr>
          <p:cNvPr id="57346" name="Picture 2" descr="http://nanomelbourne.com/assets/rmit-university-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648200"/>
            <a:ext cx="1791001" cy="762000"/>
          </a:xfrm>
          <a:prstGeom prst="rect">
            <a:avLst/>
          </a:prstGeom>
          <a:noFill/>
        </p:spPr>
      </p:pic>
      <p:pic>
        <p:nvPicPr>
          <p:cNvPr id="57348" name="Picture 4" descr="File:Osaka University logo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800600"/>
            <a:ext cx="990600" cy="966586"/>
          </a:xfrm>
          <a:prstGeom prst="rect">
            <a:avLst/>
          </a:prstGeom>
          <a:noFill/>
        </p:spPr>
      </p:pic>
      <p:pic>
        <p:nvPicPr>
          <p:cNvPr id="57350" name="Picture 6" descr="http://upload.wikimedia.org/wikipedia/en/thumb/4/40/Oklahoma_State_University_Seal.svg/220px-Oklahoma_State_University_Seal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648200"/>
            <a:ext cx="1219200" cy="1219201"/>
          </a:xfrm>
          <a:prstGeom prst="rect">
            <a:avLst/>
          </a:prstGeom>
          <a:noFill/>
        </p:spPr>
      </p:pic>
      <p:pic>
        <p:nvPicPr>
          <p:cNvPr id="57352" name="Picture 8" descr="Logo IN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6019800"/>
            <a:ext cx="1704975" cy="428626"/>
          </a:xfrm>
          <a:prstGeom prst="rect">
            <a:avLst/>
          </a:prstGeom>
          <a:noFill/>
        </p:spPr>
      </p:pic>
      <p:pic>
        <p:nvPicPr>
          <p:cNvPr id="57354" name="Picture 10" descr="current logo in Engli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486400"/>
            <a:ext cx="883920" cy="1104900"/>
          </a:xfrm>
          <a:prstGeom prst="rect">
            <a:avLst/>
          </a:prstGeom>
          <a:noFill/>
        </p:spPr>
      </p:pic>
      <p:pic>
        <p:nvPicPr>
          <p:cNvPr id="57356" name="Picture 12" descr="http://langrid.servicegrid-bangkok.org/provider/Nectec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5878433"/>
            <a:ext cx="2057400" cy="588824"/>
          </a:xfrm>
          <a:prstGeom prst="rect">
            <a:avLst/>
          </a:prstGeom>
          <a:noFill/>
        </p:spPr>
      </p:pic>
      <p:pic>
        <p:nvPicPr>
          <p:cNvPr id="1026" name="Picture 2" descr="C:\Users\withawat\Desktop\Siegel_Uni_Marbur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5486400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13" descr="354px-Siegel_der_Albert-Ludwigs-Universität_Freiburg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8400" y="4572000"/>
            <a:ext cx="1152525" cy="115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Special thanks</a:t>
            </a:r>
            <a:endParaRPr lang="en-A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Prof. Derek Abbott</a:t>
            </a:r>
          </a:p>
          <a:p>
            <a:r>
              <a:rPr lang="en-US" sz="2400" dirty="0" smtClean="0"/>
              <a:t>Prof. Christophe </a:t>
            </a:r>
            <a:r>
              <a:rPr lang="en-US" sz="2400" dirty="0" err="1" smtClean="0"/>
              <a:t>Fumeaux</a:t>
            </a:r>
            <a:endParaRPr lang="en-US" sz="2400" dirty="0" smtClean="0"/>
          </a:p>
          <a:p>
            <a:r>
              <a:rPr lang="en-US" sz="2400" dirty="0" smtClean="0"/>
              <a:t>Dr</a:t>
            </a:r>
            <a:r>
              <a:rPr lang="en-US" sz="2400" dirty="0" smtClean="0"/>
              <a:t>. </a:t>
            </a:r>
            <a:r>
              <a:rPr lang="en-US" sz="2400" dirty="0" err="1" smtClean="0"/>
              <a:t>Hungyen</a:t>
            </a:r>
            <a:r>
              <a:rPr lang="en-US" sz="2400" dirty="0" smtClean="0"/>
              <a:t> </a:t>
            </a:r>
            <a:r>
              <a:rPr lang="en-US" sz="2400" dirty="0" smtClean="0"/>
              <a:t>Lin</a:t>
            </a:r>
          </a:p>
          <a:p>
            <a:r>
              <a:rPr lang="en-US" sz="2400" dirty="0" smtClean="0"/>
              <a:t>Benjamin </a:t>
            </a:r>
            <a:r>
              <a:rPr lang="en-US" sz="2400" dirty="0" err="1" smtClean="0"/>
              <a:t>Ung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Andrew Li</a:t>
            </a:r>
            <a:endParaRPr lang="en-AU" sz="2400" dirty="0" smtClean="0"/>
          </a:p>
          <a:p>
            <a:r>
              <a:rPr lang="en-US" sz="2400" dirty="0" err="1" smtClean="0"/>
              <a:t>Tiaoming</a:t>
            </a:r>
            <a:r>
              <a:rPr lang="en-US" sz="2400" dirty="0" smtClean="0"/>
              <a:t> Nui</a:t>
            </a:r>
          </a:p>
          <a:p>
            <a:r>
              <a:rPr lang="en-US" sz="2400" dirty="0" smtClean="0"/>
              <a:t>Henry Ho</a:t>
            </a:r>
            <a:endParaRPr lang="en-AU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3657600"/>
            <a:ext cx="822960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000" dirty="0" smtClean="0"/>
              <a:t>A part of work in this presentation was </a:t>
            </a:r>
            <a:r>
              <a:rPr lang="en-US" sz="2000" dirty="0" smtClean="0"/>
              <a:t>supported by the Australian Research Council Discovery Projects funding </a:t>
            </a:r>
            <a:r>
              <a:rPr lang="en-AU" sz="2000" dirty="0" smtClean="0"/>
              <a:t>scheme under Project DP1095151.</a:t>
            </a:r>
            <a:endParaRPr lang="en-AU" sz="2000" dirty="0"/>
          </a:p>
        </p:txBody>
      </p:sp>
      <p:pic>
        <p:nvPicPr>
          <p:cNvPr id="7" name="Picture 2" descr="C:\Users\withawat\Desktop\ARC_in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340" y="4572000"/>
            <a:ext cx="420026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Finally…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have opportunities for prospective PhD students in these sub-fields of terahertz research:</a:t>
            </a:r>
          </a:p>
          <a:p>
            <a:pPr lvl="1"/>
            <a:r>
              <a:rPr lang="en-US" dirty="0" smtClean="0"/>
              <a:t>Terahertz </a:t>
            </a:r>
            <a:r>
              <a:rPr lang="en-US" dirty="0" err="1" smtClean="0"/>
              <a:t>plasmonics</a:t>
            </a:r>
            <a:endParaRPr lang="en-US" dirty="0" smtClean="0"/>
          </a:p>
          <a:p>
            <a:pPr lvl="1"/>
            <a:r>
              <a:rPr lang="en-US" dirty="0" smtClean="0"/>
              <a:t>Dielectric resonators</a:t>
            </a:r>
          </a:p>
          <a:p>
            <a:pPr lvl="1"/>
            <a:r>
              <a:rPr lang="en-US" dirty="0" smtClean="0"/>
              <a:t>Photonic crystals</a:t>
            </a:r>
          </a:p>
          <a:p>
            <a:pPr lvl="1"/>
            <a:r>
              <a:rPr lang="en-US" dirty="0" smtClean="0"/>
              <a:t>Plasmon waveguides</a:t>
            </a:r>
          </a:p>
          <a:p>
            <a:pPr lvl="1"/>
            <a:r>
              <a:rPr lang="en-US" dirty="0" err="1" smtClean="0"/>
              <a:t>Microfluidic</a:t>
            </a:r>
            <a:r>
              <a:rPr lang="en-US" dirty="0" smtClean="0"/>
              <a:t> sensors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Feel free to drop me an email at </a:t>
            </a:r>
            <a:r>
              <a:rPr lang="en-US" dirty="0" smtClean="0">
                <a:hlinkClick r:id="rId2"/>
              </a:rPr>
              <a:t>withawat@eleceng.adeladie.edu.au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13</a:t>
            </a:fld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Terahertz radiation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3657600"/>
            <a:ext cx="8153400" cy="2895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Terahertz spectrum lying between 0.1 and 10.0 THz</a:t>
            </a:r>
          </a:p>
          <a:p>
            <a:r>
              <a:rPr lang="en-US" dirty="0" smtClean="0"/>
              <a:t>Usually referred to as ‘terahertz gap’</a:t>
            </a:r>
          </a:p>
          <a:p>
            <a:r>
              <a:rPr lang="en-US" dirty="0" smtClean="0"/>
              <a:t>Electronic approach hindered by conduction loss &amp; parasitic </a:t>
            </a:r>
            <a:r>
              <a:rPr lang="en-US" dirty="0" err="1" smtClean="0"/>
              <a:t>capactitance</a:t>
            </a:r>
            <a:endParaRPr lang="en-US" dirty="0" smtClean="0"/>
          </a:p>
          <a:p>
            <a:r>
              <a:rPr lang="en-US" dirty="0" smtClean="0"/>
              <a:t>Thermal sources swamped by thermal background radiation at room </a:t>
            </a:r>
            <a:r>
              <a:rPr lang="en-US" dirty="0" smtClean="0"/>
              <a:t>temperature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28319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applications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7170" name="Picture 2" descr="http://www.eleceng.adelaide.edu.au/thz/image/bf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173623" cy="2286000"/>
          </a:xfrm>
          <a:prstGeom prst="rect">
            <a:avLst/>
          </a:prstGeom>
          <a:noFill/>
        </p:spPr>
      </p:pic>
      <p:pic>
        <p:nvPicPr>
          <p:cNvPr id="7172" name="Picture 4" descr="http://www.darkgovernment.com/news/wp-content/uploads/2009/07/terahertz-sc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502568" cy="2133600"/>
          </a:xfrm>
          <a:prstGeom prst="rect">
            <a:avLst/>
          </a:prstGeom>
          <a:noFill/>
        </p:spPr>
      </p:pic>
      <p:pic>
        <p:nvPicPr>
          <p:cNvPr id="7174" name="Picture 6" descr="http://www.lightsources.org/images/tutorials/thz2.jpg"/>
          <p:cNvPicPr>
            <a:picLocks noChangeAspect="1" noChangeArrowheads="1"/>
          </p:cNvPicPr>
          <p:nvPr/>
        </p:nvPicPr>
        <p:blipFill>
          <a:blip r:embed="rId4" cstate="print"/>
          <a:srcRect t="13793"/>
          <a:stretch>
            <a:fillRect/>
          </a:stretch>
        </p:blipFill>
        <p:spPr bwMode="auto">
          <a:xfrm>
            <a:off x="838200" y="4191000"/>
            <a:ext cx="2209800" cy="1905000"/>
          </a:xfrm>
          <a:prstGeom prst="rect">
            <a:avLst/>
          </a:prstGeom>
          <a:noFill/>
        </p:spPr>
      </p:pic>
      <p:pic>
        <p:nvPicPr>
          <p:cNvPr id="7176" name="Picture 8" descr="http://www.dailygalaxy.com/.a/6a00d8341bf7f753ef0133f5c52cd6970b-50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743200"/>
            <a:ext cx="3048000" cy="198729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66800" y="3657600"/>
            <a:ext cx="1452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Spectroscopy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6477000" y="3657600"/>
            <a:ext cx="1918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b="1" dirty="0" smtClean="0"/>
              <a:t>Security screening</a:t>
            </a:r>
            <a:endParaRPr lang="en-AU" b="1" dirty="0"/>
          </a:p>
        </p:txBody>
      </p:sp>
      <p:sp>
        <p:nvSpPr>
          <p:cNvPr id="11" name="Rectangle 10"/>
          <p:cNvSpPr/>
          <p:nvPr/>
        </p:nvSpPr>
        <p:spPr>
          <a:xfrm>
            <a:off x="990600" y="6324600"/>
            <a:ext cx="188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b="1" dirty="0" smtClean="0"/>
              <a:t>Medical diagnosis</a:t>
            </a:r>
            <a:endParaRPr lang="en-AU" b="1" dirty="0"/>
          </a:p>
        </p:txBody>
      </p:sp>
      <p:sp>
        <p:nvSpPr>
          <p:cNvPr id="12" name="Rectangle 11"/>
          <p:cNvSpPr/>
          <p:nvPr/>
        </p:nvSpPr>
        <p:spPr>
          <a:xfrm>
            <a:off x="3124200" y="4800600"/>
            <a:ext cx="271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Nondestructive evaluation</a:t>
            </a:r>
            <a:endParaRPr lang="en-AU" b="1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343400"/>
            <a:ext cx="30147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875894" y="6248400"/>
            <a:ext cx="284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Short-range communication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Selected research </a:t>
            </a:r>
            <a:r>
              <a:rPr lang="en-US" dirty="0" smtClean="0"/>
              <a:t>activities </a:t>
            </a:r>
            <a:br>
              <a:rPr lang="en-US" dirty="0" smtClean="0"/>
            </a:br>
            <a:r>
              <a:rPr lang="en-US" dirty="0" smtClean="0"/>
              <a:t>on terahertz microstructures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Fishnet structure for negative refractive index</a:t>
            </a:r>
          </a:p>
          <a:p>
            <a:r>
              <a:rPr lang="en-US" dirty="0" err="1" smtClean="0"/>
              <a:t>Plasmonic</a:t>
            </a:r>
            <a:r>
              <a:rPr lang="en-US" dirty="0" smtClean="0"/>
              <a:t> coaxial cavities</a:t>
            </a:r>
          </a:p>
          <a:p>
            <a:r>
              <a:rPr lang="en-US" dirty="0" smtClean="0"/>
              <a:t>Strain sensors</a:t>
            </a:r>
          </a:p>
          <a:p>
            <a:r>
              <a:rPr lang="en-US" dirty="0" err="1" smtClean="0"/>
              <a:t>Biomolecular</a:t>
            </a:r>
            <a:r>
              <a:rPr lang="en-US" dirty="0" smtClean="0"/>
              <a:t> sensors</a:t>
            </a:r>
          </a:p>
          <a:p>
            <a:r>
              <a:rPr lang="en-US" dirty="0" err="1" smtClean="0"/>
              <a:t>Reflectarrays</a:t>
            </a:r>
            <a:endParaRPr lang="en-US" dirty="0" smtClean="0"/>
          </a:p>
          <a:p>
            <a:r>
              <a:rPr lang="en-US" dirty="0" smtClean="0"/>
              <a:t>Magnetic </a:t>
            </a:r>
            <a:r>
              <a:rPr lang="en-US" dirty="0" err="1" smtClean="0"/>
              <a:t>plasmon</a:t>
            </a:r>
            <a:r>
              <a:rPr lang="en-US" dirty="0" smtClean="0"/>
              <a:t> waveguides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Fishnet structure for negative refractive </a:t>
            </a:r>
            <a:r>
              <a:rPr lang="en-US" dirty="0" smtClean="0"/>
              <a:t>index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14600"/>
            <a:ext cx="65008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981200"/>
            <a:ext cx="1676400" cy="224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Plasmonic</a:t>
            </a:r>
            <a:r>
              <a:rPr lang="en-US" dirty="0" smtClean="0"/>
              <a:t> coaxial cavities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6513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13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D:\Data\Project - CC - Terahertz annular intaglios\S11_sil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495800"/>
            <a:ext cx="4540740" cy="2133600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572000"/>
            <a:ext cx="2057400" cy="20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Strain sensors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662535"/>
            <a:ext cx="1314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15"/>
          <p:cNvGrpSpPr/>
          <p:nvPr/>
        </p:nvGrpSpPr>
        <p:grpSpPr>
          <a:xfrm>
            <a:off x="381000" y="4419600"/>
            <a:ext cx="1088572" cy="1151930"/>
            <a:chOff x="392724" y="4948535"/>
            <a:chExt cx="1172309" cy="1151930"/>
          </a:xfrm>
        </p:grpSpPr>
        <p:cxnSp>
          <p:nvCxnSpPr>
            <p:cNvPr id="7" name="直接箭头连接符 16"/>
            <p:cNvCxnSpPr/>
            <p:nvPr/>
          </p:nvCxnSpPr>
          <p:spPr>
            <a:xfrm>
              <a:off x="609600" y="58674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箭头连接符 19"/>
            <p:cNvCxnSpPr/>
            <p:nvPr/>
          </p:nvCxnSpPr>
          <p:spPr>
            <a:xfrm rot="5400000" flipH="1" flipV="1">
              <a:off x="342900" y="56007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箭头连接符 27"/>
            <p:cNvCxnSpPr/>
            <p:nvPr/>
          </p:nvCxnSpPr>
          <p:spPr>
            <a:xfrm flipV="1">
              <a:off x="609600" y="5638800"/>
              <a:ext cx="304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92724" y="4948535"/>
              <a:ext cx="30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latin typeface="Palatino Linotype" pitchFamily="18" charset="0"/>
                  <a:cs typeface="Arial" pitchFamily="34" charset="0"/>
                </a:rPr>
                <a:t>E</a:t>
              </a:r>
              <a:endParaRPr lang="en-AU" sz="2400" b="1" i="1" dirty="0">
                <a:latin typeface="Palatino Linotype" pitchFamily="18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7833" y="56388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latin typeface="Palatino Linotype" pitchFamily="18" charset="0"/>
                  <a:cs typeface="Arial" pitchFamily="34" charset="0"/>
                </a:rPr>
                <a:t>H</a:t>
              </a:r>
              <a:endParaRPr lang="en-AU" sz="2400" b="1" i="1" dirty="0">
                <a:latin typeface="Palatino Linotype" pitchFamily="18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5094" y="5334000"/>
              <a:ext cx="30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latin typeface="Palatino Linotype" pitchFamily="18" charset="0"/>
                  <a:cs typeface="Arial" pitchFamily="34" charset="0"/>
                </a:rPr>
                <a:t>k</a:t>
              </a:r>
              <a:endParaRPr lang="en-AU" sz="2400" b="1" i="1" dirty="0">
                <a:latin typeface="Palatino Linotype" pitchFamily="18" charset="0"/>
                <a:cs typeface="Arial" pitchFamily="34" charset="0"/>
              </a:endParaRPr>
            </a:p>
          </p:txBody>
        </p:sp>
      </p:grpSp>
      <p:grpSp>
        <p:nvGrpSpPr>
          <p:cNvPr id="6" name="组合 42"/>
          <p:cNvGrpSpPr/>
          <p:nvPr/>
        </p:nvGrpSpPr>
        <p:grpSpPr>
          <a:xfrm>
            <a:off x="1612406" y="2286000"/>
            <a:ext cx="597394" cy="3230137"/>
            <a:chOff x="-578505" y="2227585"/>
            <a:chExt cx="685800" cy="3678765"/>
          </a:xfrm>
        </p:grpSpPr>
        <p:sp>
          <p:nvSpPr>
            <p:cNvPr id="16" name="下箭头 36"/>
            <p:cNvSpPr/>
            <p:nvPr/>
          </p:nvSpPr>
          <p:spPr>
            <a:xfrm>
              <a:off x="-578505" y="2227585"/>
              <a:ext cx="685800" cy="381000"/>
            </a:xfrm>
            <a:prstGeom prst="downArrow">
              <a:avLst>
                <a:gd name="adj1" fmla="val 61429"/>
                <a:gd name="adj2" fmla="val 5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下箭头 37"/>
            <p:cNvSpPr/>
            <p:nvPr/>
          </p:nvSpPr>
          <p:spPr>
            <a:xfrm rot="10800000">
              <a:off x="-578505" y="5525350"/>
              <a:ext cx="685800" cy="381000"/>
            </a:xfrm>
            <a:prstGeom prst="downArrow">
              <a:avLst>
                <a:gd name="adj1" fmla="val 65238"/>
                <a:gd name="adj2" fmla="val 5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752600"/>
            <a:ext cx="244007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752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343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267200"/>
            <a:ext cx="244508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895600"/>
            <a:ext cx="23042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Biomolecular</a:t>
            </a:r>
            <a:r>
              <a:rPr lang="en-US" dirty="0" smtClean="0"/>
              <a:t> sensors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67586" name="Picture 2" descr="U:\Work\Done\Project - NF - Metamaterial in near-field\Microscope images\PB090195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76400"/>
            <a:ext cx="2539141" cy="1905000"/>
          </a:xfrm>
          <a:prstGeom prst="rect">
            <a:avLst/>
          </a:prstGeom>
          <a:noFill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900" y="1675144"/>
            <a:ext cx="3060100" cy="190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343400"/>
            <a:ext cx="4343400" cy="20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92098" y="3657600"/>
            <a:ext cx="1860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latin typeface="Calibri" pitchFamily="34" charset="0"/>
              </a:rPr>
              <a:t>Near-field system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800153" y="3657600"/>
            <a:ext cx="4300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</a:rPr>
              <a:t>Metasurface</a:t>
            </a:r>
            <a:r>
              <a:rPr lang="en-US" b="1" dirty="0" smtClean="0">
                <a:latin typeface="Calibri" pitchFamily="34" charset="0"/>
              </a:rPr>
              <a:t> partially loaded with thin film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48768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Cross section of terahertz beams </a:t>
            </a:r>
          </a:p>
          <a:p>
            <a:r>
              <a:rPr lang="en-US" b="1" dirty="0" smtClean="0"/>
              <a:t>from full-wave simulation</a:t>
            </a:r>
          </a:p>
          <a:p>
            <a:r>
              <a:rPr lang="en-US" b="1" dirty="0" smtClean="0"/>
              <a:t>(left) 25 µm, (right) 50 µm from </a:t>
            </a:r>
          </a:p>
          <a:p>
            <a:r>
              <a:rPr lang="en-US" b="1" dirty="0" smtClean="0"/>
              <a:t>DAST crystal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Reflectarray</a:t>
            </a:r>
            <a:r>
              <a:rPr lang="en-US" dirty="0" smtClean="0"/>
              <a:t> antennas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48E1-5D12-4645-9D56-B99DF3385B63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20040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09800"/>
            <a:ext cx="4648200" cy="348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86200"/>
            <a:ext cx="2652320" cy="275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11156</TotalTime>
  <Words>347</Words>
  <Application>Microsoft Office PowerPoint</Application>
  <PresentationFormat>On-screen Show (4:3)</PresentationFormat>
  <Paragraphs>81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Research activities &amp; opportunities on terahertz microstructures</vt:lpstr>
      <vt:lpstr>Terahertz radiation</vt:lpstr>
      <vt:lpstr>Potential applications</vt:lpstr>
      <vt:lpstr>Selected research activities  on terahertz microstructures</vt:lpstr>
      <vt:lpstr>Fishnet structure for negative refractive index</vt:lpstr>
      <vt:lpstr>Plasmonic coaxial cavities</vt:lpstr>
      <vt:lpstr>Strain sensors</vt:lpstr>
      <vt:lpstr>Biomolecular sensors</vt:lpstr>
      <vt:lpstr>Reflectarray antennas</vt:lpstr>
      <vt:lpstr>Magnetic plasmon waveguide</vt:lpstr>
      <vt:lpstr>Collaborators</vt:lpstr>
      <vt:lpstr>Special thanks</vt:lpstr>
      <vt:lpstr>Finally…</vt:lpstr>
    </vt:vector>
  </TitlesOfParts>
  <Company>ELEC_ENG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Terahertz magnetic plasmon propagation through a chain of planar split-ring resonators</dc:title>
  <dc:creator>withawat</dc:creator>
  <cp:lastModifiedBy>withawat</cp:lastModifiedBy>
  <cp:revision>556</cp:revision>
  <dcterms:created xsi:type="dcterms:W3CDTF">2012-03-15T05:51:06Z</dcterms:created>
  <dcterms:modified xsi:type="dcterms:W3CDTF">2012-08-02T08:23:45Z</dcterms:modified>
</cp:coreProperties>
</file>