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641" r:id="rId3"/>
    <p:sldId id="640" r:id="rId4"/>
    <p:sldId id="627" r:id="rId5"/>
    <p:sldId id="642" r:id="rId6"/>
  </p:sldIdLst>
  <p:sldSz cx="9144000" cy="6858000" type="screen4x3"/>
  <p:notesSz cx="7099300" cy="10234613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SimSun" pitchFamily="2" charset="-122"/>
      <p:regular r:id="rId13"/>
    </p:embeddedFont>
    <p:embeddedFont>
      <p:font typeface="Euclid Symbol" pitchFamily="18" charset="2"/>
      <p:regular r:id="rId14"/>
      <p:bold r:id="rId15"/>
      <p:italic r:id="rId16"/>
      <p:boldItalic r:id="rId17"/>
    </p:embeddedFon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Arial Narrow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4"/>
    <a:srgbClr val="AABBCC"/>
    <a:srgbClr val="FF0000"/>
    <a:srgbClr val="FFFF00"/>
    <a:srgbClr val="CCCC00"/>
    <a:srgbClr val="008000"/>
    <a:srgbClr val="FFFF99"/>
    <a:srgbClr val="0000FF"/>
    <a:srgbClr val="00FF00"/>
    <a:srgbClr val="47B9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4" autoAdjust="0"/>
    <p:restoredTop sz="86524" autoAdjust="0"/>
  </p:normalViewPr>
  <p:slideViewPr>
    <p:cSldViewPr snapToGrid="0" showGuides="1">
      <p:cViewPr>
        <p:scale>
          <a:sx n="66" d="100"/>
          <a:sy n="66" d="100"/>
        </p:scale>
        <p:origin x="-2280" y="636"/>
      </p:cViewPr>
      <p:guideLst>
        <p:guide orient="horz" pos="3984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14CCEE6-6F5C-4E39-A40E-82C52CCC59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1896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spcBef>
                <a:spcPct val="0"/>
              </a:spcBef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spcBef>
                <a:spcPct val="0"/>
              </a:spcBef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233F5DE-D4A1-4EC6-99BA-BCC302117D5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029362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5345B-A6D6-4F2D-844E-8C64B9B0E354}" type="slidenum">
              <a:rPr lang="en-US" altLang="zh-CN" smtClean="0">
                <a:ea typeface="SimSun" pitchFamily="2" charset="-122"/>
              </a:rPr>
              <a:pPr/>
              <a:t>1</a:t>
            </a:fld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6376-8CEE-430B-93B7-2D2E0575AB5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4ADF-D358-467E-8451-3C8D829472A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69183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69183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0A5D-7F00-4BFF-A804-38A24F60BDF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74638"/>
            <a:ext cx="8382000" cy="69183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0BDA-4E13-428B-8234-BF25A96E29C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00609C"/>
          </a:solidFill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>
              <a:latin typeface="Arial" pitchFamily="34" charset="0"/>
            </a:endParaRPr>
          </a:p>
        </p:txBody>
      </p:sp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609C"/>
          </a:solidFill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A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 userDrawn="1"/>
        </p:nvSpPr>
        <p:spPr bwMode="auto">
          <a:xfrm>
            <a:off x="31262" y="117475"/>
            <a:ext cx="2972289" cy="60939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CH" sz="1600" b="1">
                <a:solidFill>
                  <a:schemeClr val="bg1"/>
                </a:solidFill>
                <a:latin typeface="Arial Narrow" pitchFamily="34" charset="0"/>
              </a:rPr>
              <a:t>School of</a:t>
            </a:r>
          </a:p>
          <a:p>
            <a:pPr>
              <a:lnSpc>
                <a:spcPct val="80000"/>
              </a:lnSpc>
              <a:defRPr/>
            </a:pPr>
            <a:r>
              <a:rPr lang="de-CH" sz="1600" b="1">
                <a:solidFill>
                  <a:schemeClr val="bg1"/>
                </a:solidFill>
                <a:latin typeface="Arial Narrow" pitchFamily="34" charset="0"/>
              </a:rPr>
              <a:t>Electrical &amp; Electronic Engineering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45"/>
          <p:cNvGrpSpPr>
            <a:grpSpLocks noChangeAspect="1"/>
          </p:cNvGrpSpPr>
          <p:nvPr userDrawn="1"/>
        </p:nvGrpSpPr>
        <p:grpSpPr bwMode="auto">
          <a:xfrm>
            <a:off x="2206869" y="-119063"/>
            <a:ext cx="550985" cy="482601"/>
            <a:chOff x="384" y="3552"/>
            <a:chExt cx="624" cy="505"/>
          </a:xfrm>
        </p:grpSpPr>
        <p:sp>
          <p:nvSpPr>
            <p:cNvPr id="7" name="Freeform 46"/>
            <p:cNvSpPr>
              <a:spLocks noChangeAspect="1"/>
            </p:cNvSpPr>
            <p:nvPr userDrawn="1"/>
          </p:nvSpPr>
          <p:spPr bwMode="auto">
            <a:xfrm>
              <a:off x="840" y="3620"/>
              <a:ext cx="168" cy="169"/>
            </a:xfrm>
            <a:custGeom>
              <a:avLst/>
              <a:gdLst/>
              <a:ahLst/>
              <a:cxnLst>
                <a:cxn ang="0">
                  <a:pos x="20" y="232"/>
                </a:cxn>
                <a:cxn ang="0">
                  <a:pos x="272" y="226"/>
                </a:cxn>
                <a:cxn ang="0">
                  <a:pos x="346" y="0"/>
                </a:cxn>
                <a:cxn ang="0">
                  <a:pos x="500" y="186"/>
                </a:cxn>
                <a:cxn ang="0">
                  <a:pos x="730" y="106"/>
                </a:cxn>
                <a:cxn ang="0">
                  <a:pos x="682" y="344"/>
                </a:cxn>
                <a:cxn ang="0">
                  <a:pos x="886" y="474"/>
                </a:cxn>
                <a:cxn ang="0">
                  <a:pos x="670" y="582"/>
                </a:cxn>
                <a:cxn ang="0">
                  <a:pos x="692" y="820"/>
                </a:cxn>
                <a:cxn ang="0">
                  <a:pos x="472" y="720"/>
                </a:cxn>
                <a:cxn ang="0">
                  <a:pos x="300" y="892"/>
                </a:cxn>
                <a:cxn ang="0">
                  <a:pos x="244" y="656"/>
                </a:cxn>
                <a:cxn ang="0">
                  <a:pos x="0" y="630"/>
                </a:cxn>
                <a:cxn ang="0">
                  <a:pos x="154" y="436"/>
                </a:cxn>
                <a:cxn ang="0">
                  <a:pos x="20" y="232"/>
                </a:cxn>
              </a:cxnLst>
              <a:rect l="0" t="0" r="r" b="b"/>
              <a:pathLst>
                <a:path w="886" h="892">
                  <a:moveTo>
                    <a:pt x="20" y="232"/>
                  </a:moveTo>
                  <a:lnTo>
                    <a:pt x="272" y="226"/>
                  </a:lnTo>
                  <a:lnTo>
                    <a:pt x="346" y="0"/>
                  </a:lnTo>
                  <a:lnTo>
                    <a:pt x="500" y="186"/>
                  </a:lnTo>
                  <a:lnTo>
                    <a:pt x="730" y="106"/>
                  </a:lnTo>
                  <a:lnTo>
                    <a:pt x="682" y="344"/>
                  </a:lnTo>
                  <a:lnTo>
                    <a:pt x="886" y="474"/>
                  </a:lnTo>
                  <a:lnTo>
                    <a:pt x="670" y="582"/>
                  </a:lnTo>
                  <a:lnTo>
                    <a:pt x="692" y="820"/>
                  </a:lnTo>
                  <a:lnTo>
                    <a:pt x="472" y="720"/>
                  </a:lnTo>
                  <a:lnTo>
                    <a:pt x="300" y="892"/>
                  </a:lnTo>
                  <a:lnTo>
                    <a:pt x="244" y="656"/>
                  </a:lnTo>
                  <a:lnTo>
                    <a:pt x="0" y="630"/>
                  </a:lnTo>
                  <a:lnTo>
                    <a:pt x="154" y="436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8" name="Freeform 47"/>
            <p:cNvSpPr>
              <a:spLocks noChangeAspect="1"/>
            </p:cNvSpPr>
            <p:nvPr userDrawn="1"/>
          </p:nvSpPr>
          <p:spPr bwMode="auto">
            <a:xfrm>
              <a:off x="586" y="3552"/>
              <a:ext cx="169" cy="169"/>
            </a:xfrm>
            <a:custGeom>
              <a:avLst/>
              <a:gdLst/>
              <a:ahLst/>
              <a:cxnLst>
                <a:cxn ang="0">
                  <a:pos x="22" y="230"/>
                </a:cxn>
                <a:cxn ang="0">
                  <a:pos x="272" y="226"/>
                </a:cxn>
                <a:cxn ang="0">
                  <a:pos x="350" y="0"/>
                </a:cxn>
                <a:cxn ang="0">
                  <a:pos x="504" y="186"/>
                </a:cxn>
                <a:cxn ang="0">
                  <a:pos x="738" y="106"/>
                </a:cxn>
                <a:cxn ang="0">
                  <a:pos x="680" y="346"/>
                </a:cxn>
                <a:cxn ang="0">
                  <a:pos x="886" y="472"/>
                </a:cxn>
                <a:cxn ang="0">
                  <a:pos x="674" y="580"/>
                </a:cxn>
                <a:cxn ang="0">
                  <a:pos x="696" y="826"/>
                </a:cxn>
                <a:cxn ang="0">
                  <a:pos x="476" y="720"/>
                </a:cxn>
                <a:cxn ang="0">
                  <a:pos x="302" y="892"/>
                </a:cxn>
                <a:cxn ang="0">
                  <a:pos x="248" y="656"/>
                </a:cxn>
                <a:cxn ang="0">
                  <a:pos x="0" y="630"/>
                </a:cxn>
                <a:cxn ang="0">
                  <a:pos x="154" y="436"/>
                </a:cxn>
                <a:cxn ang="0">
                  <a:pos x="22" y="230"/>
                </a:cxn>
              </a:cxnLst>
              <a:rect l="0" t="0" r="r" b="b"/>
              <a:pathLst>
                <a:path w="886" h="892">
                  <a:moveTo>
                    <a:pt x="22" y="230"/>
                  </a:moveTo>
                  <a:lnTo>
                    <a:pt x="272" y="226"/>
                  </a:lnTo>
                  <a:lnTo>
                    <a:pt x="350" y="0"/>
                  </a:lnTo>
                  <a:lnTo>
                    <a:pt x="504" y="186"/>
                  </a:lnTo>
                  <a:lnTo>
                    <a:pt x="738" y="106"/>
                  </a:lnTo>
                  <a:lnTo>
                    <a:pt x="680" y="346"/>
                  </a:lnTo>
                  <a:lnTo>
                    <a:pt x="886" y="472"/>
                  </a:lnTo>
                  <a:lnTo>
                    <a:pt x="674" y="580"/>
                  </a:lnTo>
                  <a:lnTo>
                    <a:pt x="696" y="826"/>
                  </a:lnTo>
                  <a:lnTo>
                    <a:pt x="476" y="720"/>
                  </a:lnTo>
                  <a:lnTo>
                    <a:pt x="302" y="892"/>
                  </a:lnTo>
                  <a:lnTo>
                    <a:pt x="248" y="656"/>
                  </a:lnTo>
                  <a:lnTo>
                    <a:pt x="0" y="630"/>
                  </a:lnTo>
                  <a:lnTo>
                    <a:pt x="154" y="436"/>
                  </a:lnTo>
                  <a:lnTo>
                    <a:pt x="22" y="230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9" name="Freeform 48"/>
            <p:cNvSpPr>
              <a:spLocks noChangeAspect="1"/>
            </p:cNvSpPr>
            <p:nvPr userDrawn="1"/>
          </p:nvSpPr>
          <p:spPr bwMode="auto">
            <a:xfrm>
              <a:off x="384" y="3818"/>
              <a:ext cx="237" cy="239"/>
            </a:xfrm>
            <a:custGeom>
              <a:avLst/>
              <a:gdLst/>
              <a:ahLst/>
              <a:cxnLst>
                <a:cxn ang="0">
                  <a:pos x="101" y="267"/>
                </a:cxn>
                <a:cxn ang="0">
                  <a:pos x="437" y="336"/>
                </a:cxn>
                <a:cxn ang="0">
                  <a:pos x="512" y="0"/>
                </a:cxn>
                <a:cxn ang="0">
                  <a:pos x="699" y="286"/>
                </a:cxn>
                <a:cxn ang="0">
                  <a:pos x="984" y="110"/>
                </a:cxn>
                <a:cxn ang="0">
                  <a:pos x="923" y="440"/>
                </a:cxn>
                <a:cxn ang="0">
                  <a:pos x="1256" y="520"/>
                </a:cxn>
                <a:cxn ang="0">
                  <a:pos x="965" y="710"/>
                </a:cxn>
                <a:cxn ang="0">
                  <a:pos x="1147" y="1003"/>
                </a:cxn>
                <a:cxn ang="0">
                  <a:pos x="811" y="934"/>
                </a:cxn>
                <a:cxn ang="0">
                  <a:pos x="733" y="1264"/>
                </a:cxn>
                <a:cxn ang="0">
                  <a:pos x="544" y="979"/>
                </a:cxn>
                <a:cxn ang="0">
                  <a:pos x="256" y="1155"/>
                </a:cxn>
                <a:cxn ang="0">
                  <a:pos x="323" y="819"/>
                </a:cxn>
                <a:cxn ang="0">
                  <a:pos x="0" y="742"/>
                </a:cxn>
                <a:cxn ang="0">
                  <a:pos x="272" y="555"/>
                </a:cxn>
                <a:cxn ang="0">
                  <a:pos x="101" y="267"/>
                </a:cxn>
              </a:cxnLst>
              <a:rect l="0" t="0" r="r" b="b"/>
              <a:pathLst>
                <a:path w="1256" h="1264">
                  <a:moveTo>
                    <a:pt x="101" y="267"/>
                  </a:moveTo>
                  <a:lnTo>
                    <a:pt x="437" y="336"/>
                  </a:lnTo>
                  <a:lnTo>
                    <a:pt x="512" y="0"/>
                  </a:lnTo>
                  <a:lnTo>
                    <a:pt x="699" y="286"/>
                  </a:lnTo>
                  <a:lnTo>
                    <a:pt x="984" y="110"/>
                  </a:lnTo>
                  <a:lnTo>
                    <a:pt x="923" y="440"/>
                  </a:lnTo>
                  <a:lnTo>
                    <a:pt x="1256" y="520"/>
                  </a:lnTo>
                  <a:lnTo>
                    <a:pt x="965" y="710"/>
                  </a:lnTo>
                  <a:lnTo>
                    <a:pt x="1147" y="1003"/>
                  </a:lnTo>
                  <a:lnTo>
                    <a:pt x="811" y="934"/>
                  </a:lnTo>
                  <a:lnTo>
                    <a:pt x="733" y="1264"/>
                  </a:lnTo>
                  <a:lnTo>
                    <a:pt x="544" y="979"/>
                  </a:lnTo>
                  <a:lnTo>
                    <a:pt x="256" y="1155"/>
                  </a:lnTo>
                  <a:lnTo>
                    <a:pt x="323" y="819"/>
                  </a:lnTo>
                  <a:lnTo>
                    <a:pt x="0" y="742"/>
                  </a:lnTo>
                  <a:lnTo>
                    <a:pt x="272" y="555"/>
                  </a:lnTo>
                  <a:lnTo>
                    <a:pt x="101" y="267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10" name="Freeform 49"/>
            <p:cNvSpPr>
              <a:spLocks noChangeAspect="1"/>
            </p:cNvSpPr>
            <p:nvPr userDrawn="1"/>
          </p:nvSpPr>
          <p:spPr bwMode="auto">
            <a:xfrm>
              <a:off x="659" y="3849"/>
              <a:ext cx="108" cy="110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18" y="214"/>
                </a:cxn>
                <a:cxn ang="0">
                  <a:pos x="244" y="0"/>
                </a:cxn>
                <a:cxn ang="0">
                  <a:pos x="352" y="192"/>
                </a:cxn>
                <a:cxn ang="0">
                  <a:pos x="570" y="152"/>
                </a:cxn>
                <a:cxn ang="0">
                  <a:pos x="418" y="310"/>
                </a:cxn>
                <a:cxn ang="0">
                  <a:pos x="516" y="504"/>
                </a:cxn>
                <a:cxn ang="0">
                  <a:pos x="322" y="412"/>
                </a:cxn>
                <a:cxn ang="0">
                  <a:pos x="164" y="572"/>
                </a:cxn>
                <a:cxn ang="0">
                  <a:pos x="194" y="352"/>
                </a:cxn>
                <a:cxn ang="0">
                  <a:pos x="0" y="254"/>
                </a:cxn>
              </a:cxnLst>
              <a:rect l="0" t="0" r="r" b="b"/>
              <a:pathLst>
                <a:path w="570" h="572">
                  <a:moveTo>
                    <a:pt x="0" y="254"/>
                  </a:moveTo>
                  <a:lnTo>
                    <a:pt x="218" y="214"/>
                  </a:lnTo>
                  <a:lnTo>
                    <a:pt x="244" y="0"/>
                  </a:lnTo>
                  <a:lnTo>
                    <a:pt x="352" y="192"/>
                  </a:lnTo>
                  <a:lnTo>
                    <a:pt x="570" y="152"/>
                  </a:lnTo>
                  <a:lnTo>
                    <a:pt x="418" y="310"/>
                  </a:lnTo>
                  <a:lnTo>
                    <a:pt x="516" y="504"/>
                  </a:lnTo>
                  <a:lnTo>
                    <a:pt x="322" y="412"/>
                  </a:lnTo>
                  <a:lnTo>
                    <a:pt x="164" y="572"/>
                  </a:lnTo>
                  <a:lnTo>
                    <a:pt x="194" y="352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11" name="Freeform 50"/>
            <p:cNvSpPr>
              <a:spLocks noChangeAspect="1"/>
            </p:cNvSpPr>
            <p:nvPr userDrawn="1"/>
          </p:nvSpPr>
          <p:spPr bwMode="auto">
            <a:xfrm>
              <a:off x="804" y="3859"/>
              <a:ext cx="128" cy="136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208" y="196"/>
                </a:cxn>
                <a:cxn ang="0">
                  <a:pos x="276" y="0"/>
                </a:cxn>
                <a:cxn ang="0">
                  <a:pos x="410" y="162"/>
                </a:cxn>
                <a:cxn ang="0">
                  <a:pos x="616" y="124"/>
                </a:cxn>
                <a:cxn ang="0">
                  <a:pos x="546" y="320"/>
                </a:cxn>
                <a:cxn ang="0">
                  <a:pos x="678" y="486"/>
                </a:cxn>
                <a:cxn ang="0">
                  <a:pos x="474" y="516"/>
                </a:cxn>
                <a:cxn ang="0">
                  <a:pos x="400" y="712"/>
                </a:cxn>
                <a:cxn ang="0">
                  <a:pos x="268" y="554"/>
                </a:cxn>
                <a:cxn ang="0">
                  <a:pos x="60" y="590"/>
                </a:cxn>
                <a:cxn ang="0">
                  <a:pos x="130" y="394"/>
                </a:cxn>
                <a:cxn ang="0">
                  <a:pos x="0" y="232"/>
                </a:cxn>
              </a:cxnLst>
              <a:rect l="0" t="0" r="r" b="b"/>
              <a:pathLst>
                <a:path w="678" h="712">
                  <a:moveTo>
                    <a:pt x="0" y="232"/>
                  </a:moveTo>
                  <a:lnTo>
                    <a:pt x="208" y="196"/>
                  </a:lnTo>
                  <a:lnTo>
                    <a:pt x="276" y="0"/>
                  </a:lnTo>
                  <a:lnTo>
                    <a:pt x="410" y="162"/>
                  </a:lnTo>
                  <a:lnTo>
                    <a:pt x="616" y="124"/>
                  </a:lnTo>
                  <a:lnTo>
                    <a:pt x="546" y="320"/>
                  </a:lnTo>
                  <a:lnTo>
                    <a:pt x="678" y="486"/>
                  </a:lnTo>
                  <a:lnTo>
                    <a:pt x="474" y="516"/>
                  </a:lnTo>
                  <a:lnTo>
                    <a:pt x="400" y="712"/>
                  </a:lnTo>
                  <a:lnTo>
                    <a:pt x="268" y="554"/>
                  </a:lnTo>
                  <a:lnTo>
                    <a:pt x="60" y="590"/>
                  </a:lnTo>
                  <a:lnTo>
                    <a:pt x="130" y="39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</p:grpSp>
      <p:grpSp>
        <p:nvGrpSpPr>
          <p:cNvPr id="6" name="Group 59"/>
          <p:cNvGrpSpPr>
            <a:grpSpLocks noChangeAspect="1"/>
          </p:cNvGrpSpPr>
          <p:nvPr userDrawn="1"/>
        </p:nvGrpSpPr>
        <p:grpSpPr bwMode="auto">
          <a:xfrm>
            <a:off x="8175381" y="6456364"/>
            <a:ext cx="457200" cy="401637"/>
            <a:chOff x="384" y="3552"/>
            <a:chExt cx="624" cy="505"/>
          </a:xfrm>
        </p:grpSpPr>
        <p:sp>
          <p:nvSpPr>
            <p:cNvPr id="13" name="Freeform 60"/>
            <p:cNvSpPr>
              <a:spLocks noChangeAspect="1"/>
            </p:cNvSpPr>
            <p:nvPr userDrawn="1"/>
          </p:nvSpPr>
          <p:spPr bwMode="auto">
            <a:xfrm>
              <a:off x="840" y="3620"/>
              <a:ext cx="168" cy="170"/>
            </a:xfrm>
            <a:custGeom>
              <a:avLst/>
              <a:gdLst/>
              <a:ahLst/>
              <a:cxnLst>
                <a:cxn ang="0">
                  <a:pos x="20" y="232"/>
                </a:cxn>
                <a:cxn ang="0">
                  <a:pos x="272" y="226"/>
                </a:cxn>
                <a:cxn ang="0">
                  <a:pos x="346" y="0"/>
                </a:cxn>
                <a:cxn ang="0">
                  <a:pos x="500" y="186"/>
                </a:cxn>
                <a:cxn ang="0">
                  <a:pos x="730" y="106"/>
                </a:cxn>
                <a:cxn ang="0">
                  <a:pos x="682" y="344"/>
                </a:cxn>
                <a:cxn ang="0">
                  <a:pos x="886" y="474"/>
                </a:cxn>
                <a:cxn ang="0">
                  <a:pos x="670" y="582"/>
                </a:cxn>
                <a:cxn ang="0">
                  <a:pos x="692" y="820"/>
                </a:cxn>
                <a:cxn ang="0">
                  <a:pos x="472" y="720"/>
                </a:cxn>
                <a:cxn ang="0">
                  <a:pos x="300" y="892"/>
                </a:cxn>
                <a:cxn ang="0">
                  <a:pos x="244" y="656"/>
                </a:cxn>
                <a:cxn ang="0">
                  <a:pos x="0" y="630"/>
                </a:cxn>
                <a:cxn ang="0">
                  <a:pos x="154" y="436"/>
                </a:cxn>
                <a:cxn ang="0">
                  <a:pos x="20" y="232"/>
                </a:cxn>
              </a:cxnLst>
              <a:rect l="0" t="0" r="r" b="b"/>
              <a:pathLst>
                <a:path w="886" h="892">
                  <a:moveTo>
                    <a:pt x="20" y="232"/>
                  </a:moveTo>
                  <a:lnTo>
                    <a:pt x="272" y="226"/>
                  </a:lnTo>
                  <a:lnTo>
                    <a:pt x="346" y="0"/>
                  </a:lnTo>
                  <a:lnTo>
                    <a:pt x="500" y="186"/>
                  </a:lnTo>
                  <a:lnTo>
                    <a:pt x="730" y="106"/>
                  </a:lnTo>
                  <a:lnTo>
                    <a:pt x="682" y="344"/>
                  </a:lnTo>
                  <a:lnTo>
                    <a:pt x="886" y="474"/>
                  </a:lnTo>
                  <a:lnTo>
                    <a:pt x="670" y="582"/>
                  </a:lnTo>
                  <a:lnTo>
                    <a:pt x="692" y="820"/>
                  </a:lnTo>
                  <a:lnTo>
                    <a:pt x="472" y="720"/>
                  </a:lnTo>
                  <a:lnTo>
                    <a:pt x="300" y="892"/>
                  </a:lnTo>
                  <a:lnTo>
                    <a:pt x="244" y="656"/>
                  </a:lnTo>
                  <a:lnTo>
                    <a:pt x="0" y="630"/>
                  </a:lnTo>
                  <a:lnTo>
                    <a:pt x="154" y="436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14" name="Freeform 61"/>
            <p:cNvSpPr>
              <a:spLocks noChangeAspect="1"/>
            </p:cNvSpPr>
            <p:nvPr userDrawn="1"/>
          </p:nvSpPr>
          <p:spPr bwMode="auto">
            <a:xfrm>
              <a:off x="588" y="3552"/>
              <a:ext cx="168" cy="170"/>
            </a:xfrm>
            <a:custGeom>
              <a:avLst/>
              <a:gdLst/>
              <a:ahLst/>
              <a:cxnLst>
                <a:cxn ang="0">
                  <a:pos x="22" y="230"/>
                </a:cxn>
                <a:cxn ang="0">
                  <a:pos x="272" y="226"/>
                </a:cxn>
                <a:cxn ang="0">
                  <a:pos x="350" y="0"/>
                </a:cxn>
                <a:cxn ang="0">
                  <a:pos x="504" y="186"/>
                </a:cxn>
                <a:cxn ang="0">
                  <a:pos x="738" y="106"/>
                </a:cxn>
                <a:cxn ang="0">
                  <a:pos x="680" y="346"/>
                </a:cxn>
                <a:cxn ang="0">
                  <a:pos x="886" y="472"/>
                </a:cxn>
                <a:cxn ang="0">
                  <a:pos x="674" y="580"/>
                </a:cxn>
                <a:cxn ang="0">
                  <a:pos x="696" y="826"/>
                </a:cxn>
                <a:cxn ang="0">
                  <a:pos x="476" y="720"/>
                </a:cxn>
                <a:cxn ang="0">
                  <a:pos x="302" y="892"/>
                </a:cxn>
                <a:cxn ang="0">
                  <a:pos x="248" y="656"/>
                </a:cxn>
                <a:cxn ang="0">
                  <a:pos x="0" y="630"/>
                </a:cxn>
                <a:cxn ang="0">
                  <a:pos x="154" y="436"/>
                </a:cxn>
                <a:cxn ang="0">
                  <a:pos x="22" y="230"/>
                </a:cxn>
              </a:cxnLst>
              <a:rect l="0" t="0" r="r" b="b"/>
              <a:pathLst>
                <a:path w="886" h="892">
                  <a:moveTo>
                    <a:pt x="22" y="230"/>
                  </a:moveTo>
                  <a:lnTo>
                    <a:pt x="272" y="226"/>
                  </a:lnTo>
                  <a:lnTo>
                    <a:pt x="350" y="0"/>
                  </a:lnTo>
                  <a:lnTo>
                    <a:pt x="504" y="186"/>
                  </a:lnTo>
                  <a:lnTo>
                    <a:pt x="738" y="106"/>
                  </a:lnTo>
                  <a:lnTo>
                    <a:pt x="680" y="346"/>
                  </a:lnTo>
                  <a:lnTo>
                    <a:pt x="886" y="472"/>
                  </a:lnTo>
                  <a:lnTo>
                    <a:pt x="674" y="580"/>
                  </a:lnTo>
                  <a:lnTo>
                    <a:pt x="696" y="826"/>
                  </a:lnTo>
                  <a:lnTo>
                    <a:pt x="476" y="720"/>
                  </a:lnTo>
                  <a:lnTo>
                    <a:pt x="302" y="892"/>
                  </a:lnTo>
                  <a:lnTo>
                    <a:pt x="248" y="656"/>
                  </a:lnTo>
                  <a:lnTo>
                    <a:pt x="0" y="630"/>
                  </a:lnTo>
                  <a:lnTo>
                    <a:pt x="154" y="436"/>
                  </a:lnTo>
                  <a:lnTo>
                    <a:pt x="22" y="230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15" name="Freeform 62"/>
            <p:cNvSpPr>
              <a:spLocks noChangeAspect="1"/>
            </p:cNvSpPr>
            <p:nvPr userDrawn="1"/>
          </p:nvSpPr>
          <p:spPr bwMode="auto">
            <a:xfrm>
              <a:off x="384" y="3817"/>
              <a:ext cx="238" cy="240"/>
            </a:xfrm>
            <a:custGeom>
              <a:avLst/>
              <a:gdLst/>
              <a:ahLst/>
              <a:cxnLst>
                <a:cxn ang="0">
                  <a:pos x="101" y="267"/>
                </a:cxn>
                <a:cxn ang="0">
                  <a:pos x="437" y="336"/>
                </a:cxn>
                <a:cxn ang="0">
                  <a:pos x="512" y="0"/>
                </a:cxn>
                <a:cxn ang="0">
                  <a:pos x="699" y="286"/>
                </a:cxn>
                <a:cxn ang="0">
                  <a:pos x="984" y="110"/>
                </a:cxn>
                <a:cxn ang="0">
                  <a:pos x="923" y="440"/>
                </a:cxn>
                <a:cxn ang="0">
                  <a:pos x="1256" y="520"/>
                </a:cxn>
                <a:cxn ang="0">
                  <a:pos x="965" y="710"/>
                </a:cxn>
                <a:cxn ang="0">
                  <a:pos x="1147" y="1003"/>
                </a:cxn>
                <a:cxn ang="0">
                  <a:pos x="811" y="934"/>
                </a:cxn>
                <a:cxn ang="0">
                  <a:pos x="733" y="1264"/>
                </a:cxn>
                <a:cxn ang="0">
                  <a:pos x="544" y="979"/>
                </a:cxn>
                <a:cxn ang="0">
                  <a:pos x="256" y="1155"/>
                </a:cxn>
                <a:cxn ang="0">
                  <a:pos x="323" y="819"/>
                </a:cxn>
                <a:cxn ang="0">
                  <a:pos x="0" y="742"/>
                </a:cxn>
                <a:cxn ang="0">
                  <a:pos x="272" y="555"/>
                </a:cxn>
                <a:cxn ang="0">
                  <a:pos x="101" y="267"/>
                </a:cxn>
              </a:cxnLst>
              <a:rect l="0" t="0" r="r" b="b"/>
              <a:pathLst>
                <a:path w="1256" h="1264">
                  <a:moveTo>
                    <a:pt x="101" y="267"/>
                  </a:moveTo>
                  <a:lnTo>
                    <a:pt x="437" y="336"/>
                  </a:lnTo>
                  <a:lnTo>
                    <a:pt x="512" y="0"/>
                  </a:lnTo>
                  <a:lnTo>
                    <a:pt x="699" y="286"/>
                  </a:lnTo>
                  <a:lnTo>
                    <a:pt x="984" y="110"/>
                  </a:lnTo>
                  <a:lnTo>
                    <a:pt x="923" y="440"/>
                  </a:lnTo>
                  <a:lnTo>
                    <a:pt x="1256" y="520"/>
                  </a:lnTo>
                  <a:lnTo>
                    <a:pt x="965" y="710"/>
                  </a:lnTo>
                  <a:lnTo>
                    <a:pt x="1147" y="1003"/>
                  </a:lnTo>
                  <a:lnTo>
                    <a:pt x="811" y="934"/>
                  </a:lnTo>
                  <a:lnTo>
                    <a:pt x="733" y="1264"/>
                  </a:lnTo>
                  <a:lnTo>
                    <a:pt x="544" y="979"/>
                  </a:lnTo>
                  <a:lnTo>
                    <a:pt x="256" y="1155"/>
                  </a:lnTo>
                  <a:lnTo>
                    <a:pt x="323" y="819"/>
                  </a:lnTo>
                  <a:lnTo>
                    <a:pt x="0" y="742"/>
                  </a:lnTo>
                  <a:lnTo>
                    <a:pt x="272" y="555"/>
                  </a:lnTo>
                  <a:lnTo>
                    <a:pt x="101" y="267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16" name="Freeform 63"/>
            <p:cNvSpPr>
              <a:spLocks noChangeAspect="1"/>
            </p:cNvSpPr>
            <p:nvPr userDrawn="1"/>
          </p:nvSpPr>
          <p:spPr bwMode="auto">
            <a:xfrm>
              <a:off x="660" y="3849"/>
              <a:ext cx="108" cy="110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18" y="214"/>
                </a:cxn>
                <a:cxn ang="0">
                  <a:pos x="244" y="0"/>
                </a:cxn>
                <a:cxn ang="0">
                  <a:pos x="352" y="192"/>
                </a:cxn>
                <a:cxn ang="0">
                  <a:pos x="570" y="152"/>
                </a:cxn>
                <a:cxn ang="0">
                  <a:pos x="418" y="310"/>
                </a:cxn>
                <a:cxn ang="0">
                  <a:pos x="516" y="504"/>
                </a:cxn>
                <a:cxn ang="0">
                  <a:pos x="322" y="412"/>
                </a:cxn>
                <a:cxn ang="0">
                  <a:pos x="164" y="572"/>
                </a:cxn>
                <a:cxn ang="0">
                  <a:pos x="194" y="352"/>
                </a:cxn>
                <a:cxn ang="0">
                  <a:pos x="0" y="254"/>
                </a:cxn>
              </a:cxnLst>
              <a:rect l="0" t="0" r="r" b="b"/>
              <a:pathLst>
                <a:path w="570" h="572">
                  <a:moveTo>
                    <a:pt x="0" y="254"/>
                  </a:moveTo>
                  <a:lnTo>
                    <a:pt x="218" y="214"/>
                  </a:lnTo>
                  <a:lnTo>
                    <a:pt x="244" y="0"/>
                  </a:lnTo>
                  <a:lnTo>
                    <a:pt x="352" y="192"/>
                  </a:lnTo>
                  <a:lnTo>
                    <a:pt x="570" y="152"/>
                  </a:lnTo>
                  <a:lnTo>
                    <a:pt x="418" y="310"/>
                  </a:lnTo>
                  <a:lnTo>
                    <a:pt x="516" y="504"/>
                  </a:lnTo>
                  <a:lnTo>
                    <a:pt x="322" y="412"/>
                  </a:lnTo>
                  <a:lnTo>
                    <a:pt x="164" y="572"/>
                  </a:lnTo>
                  <a:lnTo>
                    <a:pt x="194" y="352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  <p:sp>
          <p:nvSpPr>
            <p:cNvPr id="17" name="Freeform 64"/>
            <p:cNvSpPr>
              <a:spLocks noChangeAspect="1"/>
            </p:cNvSpPr>
            <p:nvPr userDrawn="1"/>
          </p:nvSpPr>
          <p:spPr bwMode="auto">
            <a:xfrm>
              <a:off x="804" y="3859"/>
              <a:ext cx="128" cy="136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208" y="196"/>
                </a:cxn>
                <a:cxn ang="0">
                  <a:pos x="276" y="0"/>
                </a:cxn>
                <a:cxn ang="0">
                  <a:pos x="410" y="162"/>
                </a:cxn>
                <a:cxn ang="0">
                  <a:pos x="616" y="124"/>
                </a:cxn>
                <a:cxn ang="0">
                  <a:pos x="546" y="320"/>
                </a:cxn>
                <a:cxn ang="0">
                  <a:pos x="678" y="486"/>
                </a:cxn>
                <a:cxn ang="0">
                  <a:pos x="474" y="516"/>
                </a:cxn>
                <a:cxn ang="0">
                  <a:pos x="400" y="712"/>
                </a:cxn>
                <a:cxn ang="0">
                  <a:pos x="268" y="554"/>
                </a:cxn>
                <a:cxn ang="0">
                  <a:pos x="60" y="590"/>
                </a:cxn>
                <a:cxn ang="0">
                  <a:pos x="130" y="394"/>
                </a:cxn>
                <a:cxn ang="0">
                  <a:pos x="0" y="232"/>
                </a:cxn>
              </a:cxnLst>
              <a:rect l="0" t="0" r="r" b="b"/>
              <a:pathLst>
                <a:path w="678" h="712">
                  <a:moveTo>
                    <a:pt x="0" y="232"/>
                  </a:moveTo>
                  <a:lnTo>
                    <a:pt x="208" y="196"/>
                  </a:lnTo>
                  <a:lnTo>
                    <a:pt x="276" y="0"/>
                  </a:lnTo>
                  <a:lnTo>
                    <a:pt x="410" y="162"/>
                  </a:lnTo>
                  <a:lnTo>
                    <a:pt x="616" y="124"/>
                  </a:lnTo>
                  <a:lnTo>
                    <a:pt x="546" y="320"/>
                  </a:lnTo>
                  <a:lnTo>
                    <a:pt x="678" y="486"/>
                  </a:lnTo>
                  <a:lnTo>
                    <a:pt x="474" y="516"/>
                  </a:lnTo>
                  <a:lnTo>
                    <a:pt x="400" y="712"/>
                  </a:lnTo>
                  <a:lnTo>
                    <a:pt x="268" y="554"/>
                  </a:lnTo>
                  <a:lnTo>
                    <a:pt x="60" y="590"/>
                  </a:lnTo>
                  <a:lnTo>
                    <a:pt x="130" y="39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AABB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 dirty="0">
                <a:latin typeface="Arial" pitchFamily="34" charset="0"/>
              </a:endParaRPr>
            </a:p>
          </p:txBody>
        </p:sp>
      </p:grpSp>
      <p:pic>
        <p:nvPicPr>
          <p:cNvPr id="18" name="Picture 67" descr="UoA_mid_bg_horz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208" y="47625"/>
            <a:ext cx="18610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1"/>
          <p:cNvSpPr txBox="1">
            <a:spLocks noChangeArrowheads="1"/>
          </p:cNvSpPr>
          <p:nvPr userDrawn="1"/>
        </p:nvSpPr>
        <p:spPr bwMode="auto">
          <a:xfrm>
            <a:off x="0" y="6451457"/>
            <a:ext cx="1389185" cy="4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</a:rPr>
              <a:t>EuMW October 2011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89025"/>
            <a:ext cx="7772400" cy="2628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991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i="1"/>
            </a:lvl4pPr>
            <a:lvl5pPr>
              <a:defRPr sz="1600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106B6-A034-4BEC-87A0-0580D263C35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D468-5665-4B5A-8C6D-F089FAD30C3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667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61138"/>
            <a:ext cx="2133600" cy="296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B04E-37D5-4393-8F71-D9B732D95D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1323-1844-489E-80FD-5DFE09ABE04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0131"/>
            <a:ext cx="2133600" cy="27097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2DFE-7952-4F8A-8C54-AA34644684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64313"/>
            <a:ext cx="2133600" cy="293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2134-98A9-4F64-BD3C-C575ECC0A77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D33D-1CB7-4393-9AFC-84F350D5704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C585-98D4-454C-B16F-C2FA813FA14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667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6C33F2A-07D2-4D81-A6A3-C9E41BE2D86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7175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9144000" cy="8128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62" r:id="rId4"/>
    <p:sldLayoutId id="2147483855" r:id="rId5"/>
    <p:sldLayoutId id="2147483856" r:id="rId6"/>
    <p:sldLayoutId id="2147483863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995363" y="1253906"/>
            <a:ext cx="7307262" cy="190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/>
            <a:r>
              <a:rPr lang="en-AU" altLang="zh-CN" sz="4000" b="1" dirty="0" smtClean="0">
                <a:latin typeface="Calibri" pitchFamily="34" charset="0"/>
                <a:cs typeface="Calibri" pitchFamily="34" charset="0"/>
              </a:rPr>
              <a:t>Wearable, Textile and Flexible Antennas</a:t>
            </a:r>
            <a:endParaRPr lang="en-AU" altLang="zh-CN" sz="4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AU" altLang="zh-CN" sz="3200" dirty="0" smtClean="0">
                <a:latin typeface="Calibri" pitchFamily="34" charset="0"/>
                <a:cs typeface="Calibri" pitchFamily="34" charset="0"/>
              </a:rPr>
              <a:t>Printing and Embroidering </a:t>
            </a:r>
          </a:p>
          <a:p>
            <a:pPr marL="342900" indent="-342900"/>
            <a:r>
              <a:rPr lang="en-AU" altLang="zh-CN" sz="3200" dirty="0" smtClean="0">
                <a:latin typeface="Calibri" pitchFamily="34" charset="0"/>
                <a:cs typeface="Calibri" pitchFamily="34" charset="0"/>
              </a:rPr>
              <a:t>Conductive Plastics &amp; Metallic Yarns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6224588"/>
            <a:ext cx="91440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Thomas Kaufmann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atin typeface="Calibri" pitchFamily="34" charset="0"/>
                <a:cs typeface="Calibri" pitchFamily="34" charset="0"/>
              </a:rPr>
              <a:t>thomaska@eleceng.adelaide.edu.au</a:t>
            </a:r>
            <a:endParaRPr kumimoji="0" lang="en-US" altLang="zh-CN" sz="2000" b="0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0160" y="3946137"/>
            <a:ext cx="8047786" cy="1896980"/>
            <a:chOff x="540160" y="4168563"/>
            <a:chExt cx="8047786" cy="1896980"/>
          </a:xfrm>
        </p:grpSpPr>
        <p:pic>
          <p:nvPicPr>
            <p:cNvPr id="4098" name="Picture 2" descr="E:\Uni\Presentations\2012_ResearchExpo\graphs\textile_antenna.JPG"/>
            <p:cNvPicPr>
              <a:picLocks noChangeAspect="1" noChangeArrowheads="1"/>
            </p:cNvPicPr>
            <p:nvPr/>
          </p:nvPicPr>
          <p:blipFill>
            <a:blip r:embed="rId3" cstate="print"/>
            <a:srcRect l="24638" t="13654" r="15173" b="13414"/>
            <a:stretch>
              <a:fillRect/>
            </a:stretch>
          </p:blipFill>
          <p:spPr bwMode="auto">
            <a:xfrm>
              <a:off x="540160" y="4168563"/>
              <a:ext cx="2338638" cy="1896980"/>
            </a:xfrm>
            <a:prstGeom prst="rect">
              <a:avLst/>
            </a:prstGeom>
            <a:noFill/>
          </p:spPr>
        </p:pic>
        <p:pic>
          <p:nvPicPr>
            <p:cNvPr id="4099" name="Picture 3" descr="E:\Uni\Posters\ResearchExpo2012\graphs\Photo_PP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5534" y="4276848"/>
              <a:ext cx="2370950" cy="1680411"/>
            </a:xfrm>
            <a:prstGeom prst="rect">
              <a:avLst/>
            </a:prstGeom>
            <a:noFill/>
          </p:spPr>
        </p:pic>
        <p:pic>
          <p:nvPicPr>
            <p:cNvPr id="11" name="Picture 10" descr="CPpri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3221" y="4524096"/>
              <a:ext cx="1964725" cy="1185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mbroi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8314" y="4005663"/>
            <a:ext cx="4125685" cy="2459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Motivation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106B6-A034-4BEC-87A0-0580D263C359}" type="slidenum">
              <a:rPr lang="en-US" altLang="zh-CN" smtClean="0"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675" y="3012378"/>
            <a:ext cx="414369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AU" sz="2400" dirty="0" smtClean="0">
                <a:latin typeface="Calibri" pitchFamily="34" charset="0"/>
                <a:cs typeface="Calibri" pitchFamily="34" charset="0"/>
              </a:rPr>
              <a:t>Medical (</a:t>
            </a:r>
            <a:r>
              <a:rPr lang="en-AU" sz="2400" dirty="0" smtClean="0">
                <a:latin typeface="Calibri" pitchFamily="34" charset="0"/>
                <a:cs typeface="Calibri" pitchFamily="34" charset="0"/>
              </a:rPr>
              <a:t>Elderly </a:t>
            </a:r>
            <a:r>
              <a:rPr lang="en-AU" sz="2400" dirty="0" smtClean="0">
                <a:latin typeface="Calibri" pitchFamily="34" charset="0"/>
                <a:cs typeface="Calibri" pitchFamily="34" charset="0"/>
              </a:rPr>
              <a:t>Home, ICU, </a:t>
            </a:r>
            <a:r>
              <a:rPr lang="en-AU" sz="2400" dirty="0" smtClean="0">
                <a:latin typeface="Calibri" pitchFamily="34" charset="0"/>
                <a:cs typeface="Calibri" pitchFamily="34" charset="0"/>
              </a:rPr>
              <a:t>...)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4300" y="3000879"/>
            <a:ext cx="3632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AU" sz="2400" dirty="0" smtClean="0">
                <a:latin typeface="Calibri" pitchFamily="34" charset="0"/>
                <a:cs typeface="Calibri" pitchFamily="34" charset="0"/>
              </a:rPr>
              <a:t>Personal </a:t>
            </a:r>
            <a:r>
              <a:rPr lang="en-AU" sz="2400" dirty="0" smtClean="0">
                <a:latin typeface="Calibri" pitchFamily="34" charset="0"/>
                <a:cs typeface="Calibri" pitchFamily="34" charset="0"/>
              </a:rPr>
              <a:t>Communication </a:t>
            </a:r>
          </a:p>
          <a:p>
            <a:pPr marL="457200" indent="-457200" algn="l"/>
            <a:r>
              <a:rPr lang="en-A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AU" sz="2400" dirty="0" smtClean="0">
                <a:latin typeface="Calibri" pitchFamily="34" charset="0"/>
                <a:cs typeface="Calibri" pitchFamily="34" charset="0"/>
              </a:rPr>
              <a:t>Smart Phones, GPS, ...)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0675" y="5386284"/>
            <a:ext cx="4260194" cy="1303268"/>
            <a:chOff x="320675" y="4419798"/>
            <a:chExt cx="4260194" cy="1303268"/>
          </a:xfrm>
        </p:grpSpPr>
        <p:pic>
          <p:nvPicPr>
            <p:cNvPr id="1026" name="Picture 2" descr="E:\Uni\Presentations\2012_ResearchExpo\graphs\impla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675" y="4419798"/>
              <a:ext cx="4260194" cy="1053902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1642699" y="5492234"/>
              <a:ext cx="161614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000" dirty="0" smtClean="0">
                  <a:latin typeface="Calibri" pitchFamily="34" charset="0"/>
                  <a:cs typeface="Calibri" pitchFamily="34" charset="0"/>
                </a:rPr>
                <a:t>Tharaka </a:t>
              </a:r>
              <a:r>
                <a:rPr lang="en-AU" sz="1000" dirty="0" smtClean="0">
                  <a:latin typeface="Calibri" pitchFamily="34" charset="0"/>
                  <a:cs typeface="Calibri" pitchFamily="34" charset="0"/>
                </a:rPr>
                <a:t>Dissanayake, et. al.</a:t>
              </a:r>
              <a:endParaRPr lang="en-AU" sz="1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0675" y="1785938"/>
            <a:ext cx="8429626" cy="608346"/>
          </a:xfrm>
          <a:prstGeom prst="rect">
            <a:avLst/>
          </a:prstGeom>
          <a:ln w="25400" cap="flat" cmpd="sng" algn="ctr">
            <a:solidFill>
              <a:srgbClr val="004B84"/>
            </a:solidFill>
            <a:prstDash val="solid"/>
            <a:miter lim="800000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Integrate antennas and RF devices into clothes or human body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0110" y="6394574"/>
            <a:ext cx="11881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 smtClean="0">
                <a:latin typeface="Calibri" pitchFamily="34" charset="0"/>
                <a:cs typeface="Calibri" pitchFamily="34" charset="0"/>
              </a:rPr>
              <a:t>Lanlin Zhang, et. al.</a:t>
            </a:r>
            <a:endParaRPr lang="en-AU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E:\Uni\Posters\ResearchExpo2012\graphs\RF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979" y="3745544"/>
            <a:ext cx="2814003" cy="128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Embroidering onto Fabric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42DFE-7952-4F8A-8C54-AA34644684FB}" type="slidenum">
              <a:rPr lang="en-US" altLang="zh-CN" smtClean="0">
                <a:latin typeface="Calibri" pitchFamily="34" charset="0"/>
                <a:cs typeface="Calibri" pitchFamily="34" charset="0"/>
              </a:rPr>
              <a:pPr>
                <a:defRPr/>
              </a:pPr>
              <a:t>3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9792" y="1495919"/>
            <a:ext cx="2019784" cy="2832100"/>
            <a:chOff x="6321713" y="4025900"/>
            <a:chExt cx="2019784" cy="2832100"/>
          </a:xfrm>
        </p:grpSpPr>
        <p:grpSp>
          <p:nvGrpSpPr>
            <p:cNvPr id="6" name="Group 5"/>
            <p:cNvGrpSpPr/>
            <p:nvPr/>
          </p:nvGrpSpPr>
          <p:grpSpPr>
            <a:xfrm>
              <a:off x="6617213" y="4398834"/>
              <a:ext cx="1529773" cy="2459166"/>
              <a:chOff x="5762306" y="2120900"/>
              <a:chExt cx="1529773" cy="2459166"/>
            </a:xfrm>
          </p:grpSpPr>
          <p:pic>
            <p:nvPicPr>
              <p:cNvPr id="4" name="Picture 3" descr="microstriplin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62306" y="2120900"/>
                <a:ext cx="1529773" cy="22225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933119" y="4349234"/>
                <a:ext cx="118814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1000" dirty="0" smtClean="0">
                    <a:latin typeface="Calibri" pitchFamily="34" charset="0"/>
                    <a:cs typeface="Calibri" pitchFamily="34" charset="0"/>
                  </a:rPr>
                  <a:t>Lanlin </a:t>
                </a:r>
                <a:r>
                  <a:rPr lang="en-AU" sz="1000" dirty="0" smtClean="0">
                    <a:latin typeface="Calibri" pitchFamily="34" charset="0"/>
                    <a:cs typeface="Calibri" pitchFamily="34" charset="0"/>
                  </a:rPr>
                  <a:t>Zhang, et. al.</a:t>
                </a:r>
                <a:endParaRPr lang="en-AU" sz="10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21713" y="4025900"/>
              <a:ext cx="2019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dirty="0" smtClean="0">
                  <a:latin typeface="Calibri" pitchFamily="34" charset="0"/>
                  <a:cs typeface="Calibri" pitchFamily="34" charset="0"/>
                </a:rPr>
                <a:t>Transmission Line</a:t>
              </a:r>
              <a:endParaRPr lang="en-AU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0675" y="1495919"/>
            <a:ext cx="3895725" cy="2387332"/>
            <a:chOff x="320675" y="2882900"/>
            <a:chExt cx="3895725" cy="2387332"/>
          </a:xfrm>
        </p:grpSpPr>
        <p:grpSp>
          <p:nvGrpSpPr>
            <p:cNvPr id="10" name="Group 9"/>
            <p:cNvGrpSpPr/>
            <p:nvPr/>
          </p:nvGrpSpPr>
          <p:grpSpPr>
            <a:xfrm>
              <a:off x="320675" y="3572580"/>
              <a:ext cx="3895725" cy="1697652"/>
              <a:chOff x="320675" y="3270012"/>
              <a:chExt cx="3895725" cy="1697652"/>
            </a:xfrm>
          </p:grpSpPr>
          <p:pic>
            <p:nvPicPr>
              <p:cNvPr id="21" name="Picture 20" descr="embroiding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0675" y="3270012"/>
                <a:ext cx="3895725" cy="146681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674464" y="4736832"/>
                <a:ext cx="118814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1000" dirty="0" smtClean="0">
                    <a:latin typeface="Calibri" pitchFamily="34" charset="0"/>
                    <a:cs typeface="Calibri" pitchFamily="34" charset="0"/>
                  </a:rPr>
                  <a:t>Lanlin Zhang, et. al.</a:t>
                </a:r>
                <a:endParaRPr lang="en-AU" sz="10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42986" y="2882900"/>
              <a:ext cx="1451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dirty="0" smtClean="0">
                  <a:latin typeface="Calibri" pitchFamily="34" charset="0"/>
                  <a:cs typeface="Calibri" pitchFamily="34" charset="0"/>
                </a:rPr>
                <a:t>WiFi System</a:t>
              </a:r>
              <a:endParaRPr lang="en-AU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8120" y="1495919"/>
            <a:ext cx="2139952" cy="2165729"/>
            <a:chOff x="6112543" y="1841500"/>
            <a:chExt cx="2139952" cy="2165729"/>
          </a:xfrm>
        </p:grpSpPr>
        <p:sp>
          <p:nvSpPr>
            <p:cNvPr id="14" name="TextBox 13"/>
            <p:cNvSpPr txBox="1"/>
            <p:nvPr/>
          </p:nvSpPr>
          <p:spPr>
            <a:xfrm>
              <a:off x="6403469" y="1841500"/>
              <a:ext cx="1607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dirty="0" smtClean="0">
                  <a:latin typeface="Calibri" pitchFamily="34" charset="0"/>
                  <a:cs typeface="Calibri" pitchFamily="34" charset="0"/>
                </a:rPr>
                <a:t>RFID Antenna</a:t>
              </a:r>
              <a:endParaRPr lang="en-AU" dirty="0" smtClean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3" name="Picture 22" descr="embroiding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543" y="2707328"/>
              <a:ext cx="2139952" cy="114130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537150" y="3776397"/>
              <a:ext cx="129073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000" dirty="0" smtClean="0">
                  <a:latin typeface="Calibri" pitchFamily="34" charset="0"/>
                  <a:cs typeface="Calibri" pitchFamily="34" charset="0"/>
                </a:rPr>
                <a:t>Karoliina </a:t>
              </a:r>
              <a:r>
                <a:rPr lang="en-AU" sz="1000" dirty="0" smtClean="0">
                  <a:latin typeface="Calibri" pitchFamily="34" charset="0"/>
                  <a:cs typeface="Calibri" pitchFamily="34" charset="0"/>
                </a:rPr>
                <a:t>Koski, et. al.</a:t>
              </a:r>
              <a:endParaRPr lang="en-AU" sz="10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050" name="Picture 2" descr="E:\Uni\Posters\ResearchExpo2012\graphs\Body_Pattern_n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0" y="4359887"/>
            <a:ext cx="1697375" cy="249811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20675" y="4106248"/>
            <a:ext cx="654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 smtClean="0">
                <a:latin typeface="Calibri" pitchFamily="34" charset="0"/>
                <a:cs typeface="Calibri" pitchFamily="34" charset="0"/>
              </a:rPr>
              <a:t>Characterise, design and test new antennas and RF devices, and influence from/to human body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79575" y="5113482"/>
            <a:ext cx="3483005" cy="1497350"/>
            <a:chOff x="320675" y="5113482"/>
            <a:chExt cx="3483005" cy="1497350"/>
          </a:xfrm>
        </p:grpSpPr>
        <p:grpSp>
          <p:nvGrpSpPr>
            <p:cNvPr id="29" name="Group 28"/>
            <p:cNvGrpSpPr/>
            <p:nvPr/>
          </p:nvGrpSpPr>
          <p:grpSpPr>
            <a:xfrm>
              <a:off x="775485" y="5113482"/>
              <a:ext cx="2573385" cy="1211117"/>
              <a:chOff x="4506823" y="5084908"/>
              <a:chExt cx="1754760" cy="825846"/>
            </a:xfrm>
          </p:grpSpPr>
          <p:pic>
            <p:nvPicPr>
              <p:cNvPr id="2051" name="Picture 3" descr="E:\Uni\Presentations\2012_ResearchExpo\graphs\Human_Body_Field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3085" t="26398" r="53683" b="29740"/>
              <a:stretch>
                <a:fillRect/>
              </a:stretch>
            </p:blipFill>
            <p:spPr bwMode="auto">
              <a:xfrm>
                <a:off x="4506823" y="5084908"/>
                <a:ext cx="834252" cy="825846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E:\Uni\Presentations\2012_ResearchExpo\graphs\Human_Body_Field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6942" t="26786" r="9491" b="29911"/>
              <a:stretch>
                <a:fillRect/>
              </a:stretch>
            </p:blipFill>
            <p:spPr bwMode="auto">
              <a:xfrm>
                <a:off x="5418925" y="5090160"/>
                <a:ext cx="842658" cy="815340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20675" y="6324600"/>
              <a:ext cx="3483005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400" dirty="0" smtClean="0">
                  <a:latin typeface="Calibri" pitchFamily="34" charset="0"/>
                  <a:cs typeface="Calibri" pitchFamily="34" charset="0"/>
                </a:rPr>
                <a:t>Electric field strength with/without shielding.</a:t>
              </a:r>
              <a:endParaRPr lang="en-AU" sz="14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680200" y="5879863"/>
            <a:ext cx="1524000" cy="8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AU" sz="1400" dirty="0" smtClean="0">
                <a:latin typeface="Calibri" pitchFamily="34" charset="0"/>
                <a:cs typeface="Calibri" pitchFamily="34" charset="0"/>
              </a:rPr>
              <a:t>Radiation pattern </a:t>
            </a:r>
          </a:p>
          <a:p>
            <a:pPr algn="l"/>
            <a:r>
              <a:rPr lang="en-AU" sz="1400" dirty="0" smtClean="0">
                <a:latin typeface="Calibri" pitchFamily="34" charset="0"/>
                <a:cs typeface="Calibri" pitchFamily="34" charset="0"/>
              </a:rPr>
              <a:t>of antenna </a:t>
            </a:r>
          </a:p>
          <a:p>
            <a:pPr algn="l"/>
            <a:r>
              <a:rPr lang="en-AU" sz="1400" dirty="0" smtClean="0">
                <a:latin typeface="Calibri" pitchFamily="34" charset="0"/>
                <a:cs typeface="Calibri" pitchFamily="34" charset="0"/>
              </a:rPr>
              <a:t>placed on chest</a:t>
            </a:r>
            <a:endParaRPr lang="en-AU" sz="1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99812" y="3337177"/>
            <a:ext cx="2795168" cy="2249486"/>
            <a:chOff x="4993106" y="2855914"/>
            <a:chExt cx="2795168" cy="2249486"/>
          </a:xfrm>
        </p:grpSpPr>
        <p:pic>
          <p:nvPicPr>
            <p:cNvPr id="6" name="Picture 7" descr="P2160465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19675" y="2855914"/>
              <a:ext cx="2768599" cy="2249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993106" y="4872790"/>
              <a:ext cx="9220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000" dirty="0" smtClean="0">
                  <a:latin typeface="+mn-lt"/>
                </a:rPr>
                <a:t>Kirsch, et. al.</a:t>
              </a:r>
              <a:endParaRPr lang="en-AU" sz="1000" dirty="0" smtClean="0">
                <a:latin typeface="+mn-lt"/>
              </a:endParaRPr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523" y="1867821"/>
            <a:ext cx="2195218" cy="1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Printing Conductive Polymers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142" y="1916058"/>
            <a:ext cx="4871626" cy="3808371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</a:rPr>
              <a:t>Flexible, printable, low-cost antennas</a:t>
            </a:r>
          </a:p>
          <a:p>
            <a:pPr marL="180975" lvl="0" indent="-180975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AU" dirty="0" smtClean="0">
                <a:latin typeface="Calibri" pitchFamily="34" charset="0"/>
                <a:cs typeface="Calibri" pitchFamily="34" charset="0"/>
                <a:sym typeface="Euclid Symbol" pitchFamily="18" charset="2"/>
              </a:rPr>
              <a:t> 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RFID, wearable antennas (BAN)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b="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</a:rPr>
              <a:t>Bio-compatible, bio-degradable</a:t>
            </a:r>
          </a:p>
          <a:p>
            <a:pPr marL="180975" lvl="0" indent="-180975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AU" dirty="0" smtClean="0">
                <a:latin typeface="Calibri" pitchFamily="34" charset="0"/>
                <a:cs typeface="Calibri" pitchFamily="34" charset="0"/>
                <a:sym typeface="Euclid Symbol" pitchFamily="18" charset="2"/>
              </a:rPr>
              <a:t> 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biomedical applications, implants</a:t>
            </a:r>
            <a:endParaRPr lang="en-AU" b="0" dirty="0" smtClean="0">
              <a:latin typeface="Calibri" pitchFamily="34" charset="0"/>
              <a:cs typeface="Calibri" pitchFamily="34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b="0" dirty="0" smtClean="0">
              <a:latin typeface="Calibri" pitchFamily="34" charset="0"/>
              <a:cs typeface="Calibri" pitchFamily="34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</a:rPr>
              <a:t>Optically transparent</a:t>
            </a:r>
          </a:p>
          <a:p>
            <a:pPr marL="180975" lvl="0" indent="-180975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AU" dirty="0" smtClean="0">
                <a:latin typeface="Calibri" pitchFamily="34" charset="0"/>
                <a:cs typeface="Calibri" pitchFamily="34" charset="0"/>
                <a:sym typeface="Euclid Symbol" pitchFamily="18" charset="2"/>
              </a:rPr>
              <a:t> 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displays, vehicles, solar panels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b="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Reconfigurable, 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tunable</a:t>
            </a:r>
            <a:endParaRPr lang="en-AU" b="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80975" lvl="0" indent="-180975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AU" dirty="0" smtClean="0">
                <a:latin typeface="Calibri" pitchFamily="34" charset="0"/>
                <a:cs typeface="Calibri" pitchFamily="34" charset="0"/>
                <a:sym typeface="Euclid Symbol" pitchFamily="18" charset="2"/>
              </a:rPr>
              <a:t> </a:t>
            </a:r>
            <a:r>
              <a:rPr lang="en-AU" b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multi-functions, adaptive antennas</a:t>
            </a:r>
            <a:endParaRPr lang="en-AU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10131"/>
            <a:ext cx="2133600" cy="270978"/>
          </a:xfrm>
        </p:spPr>
        <p:txBody>
          <a:bodyPr/>
          <a:lstStyle/>
          <a:p>
            <a:pPr>
              <a:defRPr/>
            </a:pPr>
            <a:fld id="{4E042DFE-7952-4F8A-8C54-AA34644684FB}" type="slidenum">
              <a:rPr lang="en-US" altLang="zh-CN" smtClean="0">
                <a:latin typeface="Calibri" pitchFamily="34" charset="0"/>
                <a:cs typeface="Calibri" pitchFamily="34" charset="0"/>
              </a:rPr>
              <a:pPr>
                <a:defRPr/>
              </a:pPr>
              <a:t>4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D5B5C"/>
              </a:clrFrom>
              <a:clrTo>
                <a:srgbClr val="5D5B5C">
                  <a:alpha val="0"/>
                </a:srgbClr>
              </a:clrTo>
            </a:clrChange>
          </a:blip>
          <a:srcRect l="7260" t="9394" r="5616"/>
          <a:stretch>
            <a:fillRect/>
          </a:stretch>
        </p:blipFill>
        <p:spPr bwMode="auto">
          <a:xfrm>
            <a:off x="4622633" y="1479569"/>
            <a:ext cx="2628900" cy="1654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 descr="F:\IJAP\IJAP2011\graphs\PEDOT_up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442" y="3786527"/>
            <a:ext cx="1579558" cy="15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Uni\Posters\ResearchExpo2012\graphs\UWB_Polymer_Dipole_Copper_Bent_nic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6227" y="4793456"/>
            <a:ext cx="3685405" cy="19081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Conclusion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674" y="1798637"/>
            <a:ext cx="6787697" cy="4525963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Broad scope and social implications.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Limitless applications. 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Wearable electronics is a very “hot” topic.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Interdisciplinary (engineering, material science, tailoring, medicine, ...).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42DFE-7952-4F8A-8C54-AA34644684FB}" type="slidenum">
              <a:rPr lang="en-US" altLang="zh-CN" smtClean="0"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E:\Uni\Presentations\2012_ResearchExpo\graphs\Body_Antenna_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792" y="914400"/>
            <a:ext cx="1704208" cy="594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687598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Contact me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for further discussions:</a:t>
            </a: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thomaska@eleceng.adelaide.edu.au</a:t>
            </a:r>
            <a:endParaRPr lang="en-US" altLang="zh-CN" sz="24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triangle" w="lg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lg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5808</TotalTime>
  <Words>177</Words>
  <Application>Microsoft Office PowerPoint</Application>
  <PresentationFormat>On-screen Show (4:3)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SimSun</vt:lpstr>
      <vt:lpstr>Euclid Symbol</vt:lpstr>
      <vt:lpstr>Wingdings</vt:lpstr>
      <vt:lpstr>Verdana</vt:lpstr>
      <vt:lpstr>Arial Narrow</vt:lpstr>
      <vt:lpstr>默认设计模板</vt:lpstr>
      <vt:lpstr>Slide 1</vt:lpstr>
      <vt:lpstr>Motivation</vt:lpstr>
      <vt:lpstr>Embroidering onto Fabric</vt:lpstr>
      <vt:lpstr>Printing Conductive Polymers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lfzou</dc:creator>
  <cp:lastModifiedBy>Thomas Kaufmann</cp:lastModifiedBy>
  <cp:revision>2914</cp:revision>
  <cp:lastPrinted>1601-01-01T00:00:00Z</cp:lastPrinted>
  <dcterms:created xsi:type="dcterms:W3CDTF">1601-01-01T00:00:00Z</dcterms:created>
  <dcterms:modified xsi:type="dcterms:W3CDTF">2012-08-03T01:00:08Z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